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72" r:id="rId6"/>
    <p:sldId id="289" r:id="rId7"/>
    <p:sldId id="291" r:id="rId8"/>
    <p:sldId id="282" r:id="rId9"/>
    <p:sldId id="276" r:id="rId10"/>
    <p:sldId id="293" r:id="rId11"/>
    <p:sldId id="329" r:id="rId12"/>
    <p:sldId id="330" r:id="rId13"/>
    <p:sldId id="268" r:id="rId14"/>
  </p:sldIdLst>
  <p:sldSz cx="9144000" cy="6858000" type="screen4x3"/>
  <p:notesSz cx="6858000" cy="9144000"/>
  <p:defaultTextStyle>
    <a:defPPr>
      <a:defRPr lang="nl-NL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651921-4007-A221-4DFA-5A01EC1141F2}" name="Nolte, Nayyer" initials="NN" userId="S::Nayyer.Nolte@icc-cpi.int::eec85832-2321-4394-bfa8-ab699e1915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CC6666"/>
    <a:srgbClr val="F6EEEF"/>
    <a:srgbClr val="EBEEF9"/>
    <a:srgbClr val="993333"/>
    <a:srgbClr val="FFCC33"/>
    <a:srgbClr val="FF9933"/>
    <a:srgbClr val="990000"/>
    <a:srgbClr val="6699CC"/>
    <a:srgbClr val="66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86792" autoAdjust="0"/>
  </p:normalViewPr>
  <p:slideViewPr>
    <p:cSldViewPr>
      <p:cViewPr varScale="1">
        <p:scale>
          <a:sx n="92" d="100"/>
          <a:sy n="92" d="100"/>
        </p:scale>
        <p:origin x="5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8F18E8-5E0D-449D-AC6B-35EA9DC1BD02}" type="doc">
      <dgm:prSet loTypeId="urn:microsoft.com/office/officeart/2005/8/layout/lProcess3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E4578F1B-E6D9-400E-B316-7A13AC40631D}">
      <dgm:prSet phldrT="[Text]"/>
      <dgm:spPr/>
      <dgm:t>
        <a:bodyPr/>
        <a:lstStyle/>
        <a:p>
          <a:r>
            <a:rPr lang="en-GB" dirty="0">
              <a:solidFill>
                <a:schemeClr val="tx2"/>
              </a:solidFill>
            </a:rPr>
            <a:t>Human Intelligence Sources</a:t>
          </a:r>
        </a:p>
      </dgm:t>
    </dgm:pt>
    <dgm:pt modelId="{A9FB57E2-E128-4EE1-B3DF-E35151C26847}" type="parTrans" cxnId="{887C5DBE-E3D7-4E63-958A-5276C5C6829D}">
      <dgm:prSet/>
      <dgm:spPr/>
      <dgm:t>
        <a:bodyPr/>
        <a:lstStyle/>
        <a:p>
          <a:endParaRPr lang="en-GB"/>
        </a:p>
      </dgm:t>
    </dgm:pt>
    <dgm:pt modelId="{B71A9152-1059-4136-BB24-849B694C75B3}" type="sibTrans" cxnId="{887C5DBE-E3D7-4E63-958A-5276C5C6829D}">
      <dgm:prSet/>
      <dgm:spPr/>
      <dgm:t>
        <a:bodyPr/>
        <a:lstStyle/>
        <a:p>
          <a:endParaRPr lang="en-GB"/>
        </a:p>
      </dgm:t>
    </dgm:pt>
    <dgm:pt modelId="{70F5C0CD-00D3-4953-875A-1D4C30E9E7F7}">
      <dgm:prSet phldrT="[Text]"/>
      <dgm:spPr/>
      <dgm:t>
        <a:bodyPr/>
        <a:lstStyle/>
        <a:p>
          <a:r>
            <a:rPr lang="en-GB" dirty="0">
              <a:solidFill>
                <a:schemeClr val="accent4">
                  <a:lumMod val="10000"/>
                </a:schemeClr>
              </a:solidFill>
            </a:rPr>
            <a:t>Identify potential intermediaries</a:t>
          </a:r>
        </a:p>
      </dgm:t>
    </dgm:pt>
    <dgm:pt modelId="{47BF81B7-01E6-49D6-982E-96C073314692}" type="parTrans" cxnId="{C035FB4D-9EEA-4343-BFD6-641799713CC0}">
      <dgm:prSet/>
      <dgm:spPr/>
      <dgm:t>
        <a:bodyPr/>
        <a:lstStyle/>
        <a:p>
          <a:endParaRPr lang="en-GB"/>
        </a:p>
      </dgm:t>
    </dgm:pt>
    <dgm:pt modelId="{59A63D46-C7E5-4A08-9195-2398A244F42B}" type="sibTrans" cxnId="{C035FB4D-9EEA-4343-BFD6-641799713CC0}">
      <dgm:prSet/>
      <dgm:spPr/>
      <dgm:t>
        <a:bodyPr/>
        <a:lstStyle/>
        <a:p>
          <a:endParaRPr lang="en-GB"/>
        </a:p>
      </dgm:t>
    </dgm:pt>
    <dgm:pt modelId="{0B622B83-6FA5-441D-9375-9B1060910F5F}">
      <dgm:prSet phldrT="[Text]"/>
      <dgm:spPr/>
      <dgm:t>
        <a:bodyPr/>
        <a:lstStyle/>
        <a:p>
          <a:r>
            <a:rPr lang="en-GB" dirty="0">
              <a:solidFill>
                <a:schemeClr val="accent4">
                  <a:lumMod val="10000"/>
                </a:schemeClr>
              </a:solidFill>
            </a:rPr>
            <a:t>Establish connections</a:t>
          </a:r>
        </a:p>
      </dgm:t>
    </dgm:pt>
    <dgm:pt modelId="{E7DF3471-915A-46B3-911D-6357FB7F912E}" type="parTrans" cxnId="{BBD6C028-EBAF-43F9-963D-62FE395CA98D}">
      <dgm:prSet/>
      <dgm:spPr/>
      <dgm:t>
        <a:bodyPr/>
        <a:lstStyle/>
        <a:p>
          <a:endParaRPr lang="en-GB"/>
        </a:p>
      </dgm:t>
    </dgm:pt>
    <dgm:pt modelId="{1A7F273B-6930-4637-B0C2-8E52817CE4BC}" type="sibTrans" cxnId="{BBD6C028-EBAF-43F9-963D-62FE395CA98D}">
      <dgm:prSet/>
      <dgm:spPr/>
      <dgm:t>
        <a:bodyPr/>
        <a:lstStyle/>
        <a:p>
          <a:endParaRPr lang="en-GB"/>
        </a:p>
      </dgm:t>
    </dgm:pt>
    <dgm:pt modelId="{E46252A6-B5D8-474D-9AAD-3C762FC96913}">
      <dgm:prSet phldrT="[Text]"/>
      <dgm:spPr/>
      <dgm:t>
        <a:bodyPr/>
        <a:lstStyle/>
        <a:p>
          <a:r>
            <a:rPr lang="en-GB" dirty="0">
              <a:solidFill>
                <a:schemeClr val="tx2"/>
              </a:solidFill>
            </a:rPr>
            <a:t>Open-Source Intelligence</a:t>
          </a:r>
        </a:p>
      </dgm:t>
    </dgm:pt>
    <dgm:pt modelId="{581AE16E-2F9B-4D59-8075-DB3DCEFB5614}" type="parTrans" cxnId="{FB3A1455-4412-475E-A662-31F4A846E244}">
      <dgm:prSet/>
      <dgm:spPr/>
      <dgm:t>
        <a:bodyPr/>
        <a:lstStyle/>
        <a:p>
          <a:endParaRPr lang="en-GB"/>
        </a:p>
      </dgm:t>
    </dgm:pt>
    <dgm:pt modelId="{D8F0CD80-9E93-4F60-8F0E-BE95DF3E8464}" type="sibTrans" cxnId="{FB3A1455-4412-475E-A662-31F4A846E244}">
      <dgm:prSet/>
      <dgm:spPr/>
      <dgm:t>
        <a:bodyPr/>
        <a:lstStyle/>
        <a:p>
          <a:endParaRPr lang="en-GB"/>
        </a:p>
      </dgm:t>
    </dgm:pt>
    <dgm:pt modelId="{9CAEEE54-2FA7-4BE5-8FB6-9EE3C8755AFB}">
      <dgm:prSet phldrT="[Text]"/>
      <dgm:spPr/>
      <dgm:t>
        <a:bodyPr/>
        <a:lstStyle/>
        <a:p>
          <a:r>
            <a:rPr lang="en-GB" dirty="0">
              <a:solidFill>
                <a:schemeClr val="accent4">
                  <a:lumMod val="10000"/>
                </a:schemeClr>
              </a:solidFill>
            </a:rPr>
            <a:t>Track social media accounts of Mr Mull and associates</a:t>
          </a:r>
        </a:p>
      </dgm:t>
    </dgm:pt>
    <dgm:pt modelId="{0F1C80BB-6F12-4521-B7ED-AE3720FAE1EB}" type="parTrans" cxnId="{40CB8B35-95BA-4AF6-96C5-8355DC4B64D8}">
      <dgm:prSet/>
      <dgm:spPr/>
      <dgm:t>
        <a:bodyPr/>
        <a:lstStyle/>
        <a:p>
          <a:endParaRPr lang="en-GB"/>
        </a:p>
      </dgm:t>
    </dgm:pt>
    <dgm:pt modelId="{A2F65136-4425-4267-A6F6-0FCDF726DC6C}" type="sibTrans" cxnId="{40CB8B35-95BA-4AF6-96C5-8355DC4B64D8}">
      <dgm:prSet/>
      <dgm:spPr/>
      <dgm:t>
        <a:bodyPr/>
        <a:lstStyle/>
        <a:p>
          <a:endParaRPr lang="en-GB"/>
        </a:p>
      </dgm:t>
    </dgm:pt>
    <dgm:pt modelId="{1E36BE2E-7DBE-43CA-85AB-BAE2F9AA4812}">
      <dgm:prSet phldrT="[Text]"/>
      <dgm:spPr/>
      <dgm:t>
        <a:bodyPr/>
        <a:lstStyle/>
        <a:p>
          <a:r>
            <a:rPr lang="en-GB" dirty="0">
              <a:solidFill>
                <a:schemeClr val="accent4">
                  <a:lumMod val="10000"/>
                </a:schemeClr>
              </a:solidFill>
            </a:rPr>
            <a:t>Map and evaluate activities of Mr Mull </a:t>
          </a:r>
        </a:p>
      </dgm:t>
    </dgm:pt>
    <dgm:pt modelId="{DFE52D03-30AF-4359-8CA8-3289DC078FA2}" type="parTrans" cxnId="{0E47E966-924E-4D49-8C0F-1A0C1CEB933B}">
      <dgm:prSet/>
      <dgm:spPr/>
      <dgm:t>
        <a:bodyPr/>
        <a:lstStyle/>
        <a:p>
          <a:endParaRPr lang="en-GB"/>
        </a:p>
      </dgm:t>
    </dgm:pt>
    <dgm:pt modelId="{EB936E80-F5B8-4AF2-AA98-CA058CAD8AEF}" type="sibTrans" cxnId="{0E47E966-924E-4D49-8C0F-1A0C1CEB933B}">
      <dgm:prSet/>
      <dgm:spPr/>
      <dgm:t>
        <a:bodyPr/>
        <a:lstStyle/>
        <a:p>
          <a:endParaRPr lang="en-GB"/>
        </a:p>
      </dgm:t>
    </dgm:pt>
    <dgm:pt modelId="{4EFE10D1-8BB7-433A-AA5F-C7A7F06B30D2}">
      <dgm:prSet phldrT="[Text]" custT="1"/>
      <dgm:spPr/>
      <dgm:t>
        <a:bodyPr/>
        <a:lstStyle/>
        <a:p>
          <a:r>
            <a:rPr lang="en-GB" sz="1800" b="1" dirty="0"/>
            <a:t>Intelligence provided by States Parties</a:t>
          </a:r>
        </a:p>
      </dgm:t>
    </dgm:pt>
    <dgm:pt modelId="{395545E5-5C6F-4443-B4F4-6FF6E9BB88A7}" type="parTrans" cxnId="{C6EC794D-2ACF-44E3-9B5F-20E748BF683E}">
      <dgm:prSet/>
      <dgm:spPr/>
      <dgm:t>
        <a:bodyPr/>
        <a:lstStyle/>
        <a:p>
          <a:endParaRPr lang="en-GB"/>
        </a:p>
      </dgm:t>
    </dgm:pt>
    <dgm:pt modelId="{E913B7C3-5C3B-4223-BC10-BC76F92FBAA0}" type="sibTrans" cxnId="{C6EC794D-2ACF-44E3-9B5F-20E748BF683E}">
      <dgm:prSet/>
      <dgm:spPr/>
      <dgm:t>
        <a:bodyPr/>
        <a:lstStyle/>
        <a:p>
          <a:endParaRPr lang="en-GB"/>
        </a:p>
      </dgm:t>
    </dgm:pt>
    <dgm:pt modelId="{B2151E22-0340-4613-8CF0-44F2D1B576E0}">
      <dgm:prSet phldrT="[Text]" custT="1"/>
      <dgm:spPr/>
      <dgm:t>
        <a:bodyPr/>
        <a:lstStyle/>
        <a:p>
          <a:r>
            <a:rPr lang="en-GB" sz="1400" b="0" dirty="0">
              <a:solidFill>
                <a:schemeClr val="accent4">
                  <a:lumMod val="10000"/>
                </a:schemeClr>
              </a:solidFill>
            </a:rPr>
            <a:t>Satellite Images</a:t>
          </a:r>
        </a:p>
      </dgm:t>
    </dgm:pt>
    <dgm:pt modelId="{B2928DBB-1671-4D9C-BCD5-BE1AE86E0B4E}" type="parTrans" cxnId="{393F458E-09D2-4940-84F3-CA9FB3096272}">
      <dgm:prSet/>
      <dgm:spPr/>
      <dgm:t>
        <a:bodyPr/>
        <a:lstStyle/>
        <a:p>
          <a:endParaRPr lang="en-GB"/>
        </a:p>
      </dgm:t>
    </dgm:pt>
    <dgm:pt modelId="{39E6D18E-554E-4E71-8036-95A1EA26E2AD}" type="sibTrans" cxnId="{393F458E-09D2-4940-84F3-CA9FB3096272}">
      <dgm:prSet/>
      <dgm:spPr/>
      <dgm:t>
        <a:bodyPr/>
        <a:lstStyle/>
        <a:p>
          <a:endParaRPr lang="en-GB"/>
        </a:p>
      </dgm:t>
    </dgm:pt>
    <dgm:pt modelId="{F9502F7B-DD6B-456F-B4A4-92FC259A0C57}">
      <dgm:prSet phldrT="[Text]" custT="1"/>
      <dgm:spPr/>
      <dgm:t>
        <a:bodyPr/>
        <a:lstStyle/>
        <a:p>
          <a:r>
            <a:rPr lang="en-GB" sz="1400" b="0" dirty="0">
              <a:solidFill>
                <a:schemeClr val="accent4">
                  <a:lumMod val="10000"/>
                </a:schemeClr>
              </a:solidFill>
            </a:rPr>
            <a:t>Track (</a:t>
          </a:r>
          <a:r>
            <a:rPr lang="en-GB" sz="1200" b="0" dirty="0">
              <a:solidFill>
                <a:schemeClr val="accent4">
                  <a:lumMod val="10000"/>
                </a:schemeClr>
              </a:solidFill>
            </a:rPr>
            <a:t>logistical) movements around Mr Mull</a:t>
          </a:r>
        </a:p>
      </dgm:t>
    </dgm:pt>
    <dgm:pt modelId="{CBE8F891-805B-4F5E-9B78-CC512D132991}" type="parTrans" cxnId="{3E24CC5B-B945-453D-80EE-4D4DE272DA6C}">
      <dgm:prSet/>
      <dgm:spPr/>
      <dgm:t>
        <a:bodyPr/>
        <a:lstStyle/>
        <a:p>
          <a:endParaRPr lang="en-GB"/>
        </a:p>
      </dgm:t>
    </dgm:pt>
    <dgm:pt modelId="{6C6A9772-57A9-4730-9651-3C5CE89AD443}" type="sibTrans" cxnId="{3E24CC5B-B945-453D-80EE-4D4DE272DA6C}">
      <dgm:prSet/>
      <dgm:spPr/>
      <dgm:t>
        <a:bodyPr/>
        <a:lstStyle/>
        <a:p>
          <a:endParaRPr lang="en-GB"/>
        </a:p>
      </dgm:t>
    </dgm:pt>
    <dgm:pt modelId="{1060A42C-5239-44DF-BB70-A78683500EE4}" type="pres">
      <dgm:prSet presAssocID="{288F18E8-5E0D-449D-AC6B-35EA9DC1BD0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7F0C1C8-D761-4126-A5BC-6BB0F382A47C}" type="pres">
      <dgm:prSet presAssocID="{E4578F1B-E6D9-400E-B316-7A13AC40631D}" presName="horFlow" presStyleCnt="0"/>
      <dgm:spPr/>
    </dgm:pt>
    <dgm:pt modelId="{2CB25702-1DEB-43A6-B4B5-1AA0FE5A695E}" type="pres">
      <dgm:prSet presAssocID="{E4578F1B-E6D9-400E-B316-7A13AC40631D}" presName="bigChev" presStyleLbl="node1" presStyleIdx="0" presStyleCnt="3"/>
      <dgm:spPr/>
    </dgm:pt>
    <dgm:pt modelId="{240CA66C-2E77-4B4B-90B3-AFC5FE25877D}" type="pres">
      <dgm:prSet presAssocID="{47BF81B7-01E6-49D6-982E-96C073314692}" presName="parTrans" presStyleCnt="0"/>
      <dgm:spPr/>
    </dgm:pt>
    <dgm:pt modelId="{47D1AB1D-5BD4-4081-A69A-ACCCF29EE0EB}" type="pres">
      <dgm:prSet presAssocID="{70F5C0CD-00D3-4953-875A-1D4C30E9E7F7}" presName="node" presStyleLbl="alignAccFollowNode1" presStyleIdx="0" presStyleCnt="6">
        <dgm:presLayoutVars>
          <dgm:bulletEnabled val="1"/>
        </dgm:presLayoutVars>
      </dgm:prSet>
      <dgm:spPr/>
    </dgm:pt>
    <dgm:pt modelId="{52CA1471-B73A-49FA-9C0E-185BA9716E9F}" type="pres">
      <dgm:prSet presAssocID="{59A63D46-C7E5-4A08-9195-2398A244F42B}" presName="sibTrans" presStyleCnt="0"/>
      <dgm:spPr/>
    </dgm:pt>
    <dgm:pt modelId="{A91418D1-8C9B-4252-BA6E-6E7D15B82BA1}" type="pres">
      <dgm:prSet presAssocID="{0B622B83-6FA5-441D-9375-9B1060910F5F}" presName="node" presStyleLbl="alignAccFollowNode1" presStyleIdx="1" presStyleCnt="6">
        <dgm:presLayoutVars>
          <dgm:bulletEnabled val="1"/>
        </dgm:presLayoutVars>
      </dgm:prSet>
      <dgm:spPr/>
    </dgm:pt>
    <dgm:pt modelId="{CEFDC78E-5433-4B3D-8AAF-A318B8FDC426}" type="pres">
      <dgm:prSet presAssocID="{E4578F1B-E6D9-400E-B316-7A13AC40631D}" presName="vSp" presStyleCnt="0"/>
      <dgm:spPr/>
    </dgm:pt>
    <dgm:pt modelId="{8DE7A7A0-B586-4E8E-B843-88B08FACE9DA}" type="pres">
      <dgm:prSet presAssocID="{E46252A6-B5D8-474D-9AAD-3C762FC96913}" presName="horFlow" presStyleCnt="0"/>
      <dgm:spPr/>
    </dgm:pt>
    <dgm:pt modelId="{64BF6377-41CE-4D72-8A58-BEA120CA5718}" type="pres">
      <dgm:prSet presAssocID="{E46252A6-B5D8-474D-9AAD-3C762FC96913}" presName="bigChev" presStyleLbl="node1" presStyleIdx="1" presStyleCnt="3"/>
      <dgm:spPr/>
    </dgm:pt>
    <dgm:pt modelId="{828FA9E5-7378-40BB-B71D-9ECA2ED86D50}" type="pres">
      <dgm:prSet presAssocID="{0F1C80BB-6F12-4521-B7ED-AE3720FAE1EB}" presName="parTrans" presStyleCnt="0"/>
      <dgm:spPr/>
    </dgm:pt>
    <dgm:pt modelId="{6D6779A6-BC20-40A3-915B-9EB558F51E20}" type="pres">
      <dgm:prSet presAssocID="{9CAEEE54-2FA7-4BE5-8FB6-9EE3C8755AFB}" presName="node" presStyleLbl="alignAccFollowNode1" presStyleIdx="2" presStyleCnt="6">
        <dgm:presLayoutVars>
          <dgm:bulletEnabled val="1"/>
        </dgm:presLayoutVars>
      </dgm:prSet>
      <dgm:spPr/>
    </dgm:pt>
    <dgm:pt modelId="{28573823-A967-4601-B0A9-FF4521DD15AD}" type="pres">
      <dgm:prSet presAssocID="{A2F65136-4425-4267-A6F6-0FCDF726DC6C}" presName="sibTrans" presStyleCnt="0"/>
      <dgm:spPr/>
    </dgm:pt>
    <dgm:pt modelId="{5362F681-9937-47D5-ADC1-C0A2627AE496}" type="pres">
      <dgm:prSet presAssocID="{1E36BE2E-7DBE-43CA-85AB-BAE2F9AA4812}" presName="node" presStyleLbl="alignAccFollowNode1" presStyleIdx="3" presStyleCnt="6">
        <dgm:presLayoutVars>
          <dgm:bulletEnabled val="1"/>
        </dgm:presLayoutVars>
      </dgm:prSet>
      <dgm:spPr/>
    </dgm:pt>
    <dgm:pt modelId="{2C9C9E20-8FF9-4FED-B176-223D06488D1A}" type="pres">
      <dgm:prSet presAssocID="{E46252A6-B5D8-474D-9AAD-3C762FC96913}" presName="vSp" presStyleCnt="0"/>
      <dgm:spPr/>
    </dgm:pt>
    <dgm:pt modelId="{4DCB97F1-3209-40F8-9A66-49C75E4E2197}" type="pres">
      <dgm:prSet presAssocID="{4EFE10D1-8BB7-433A-AA5F-C7A7F06B30D2}" presName="horFlow" presStyleCnt="0"/>
      <dgm:spPr/>
    </dgm:pt>
    <dgm:pt modelId="{F3834F31-3B2A-4A43-AA63-98C151D31884}" type="pres">
      <dgm:prSet presAssocID="{4EFE10D1-8BB7-433A-AA5F-C7A7F06B30D2}" presName="bigChev" presStyleLbl="node1" presStyleIdx="2" presStyleCnt="3"/>
      <dgm:spPr/>
    </dgm:pt>
    <dgm:pt modelId="{B79B255E-62A9-4589-85CD-A8FB305939A5}" type="pres">
      <dgm:prSet presAssocID="{B2928DBB-1671-4D9C-BCD5-BE1AE86E0B4E}" presName="parTrans" presStyleCnt="0"/>
      <dgm:spPr/>
    </dgm:pt>
    <dgm:pt modelId="{E3525F94-7EF2-4879-B8CB-BA9D9D9AA7BE}" type="pres">
      <dgm:prSet presAssocID="{B2151E22-0340-4613-8CF0-44F2D1B576E0}" presName="node" presStyleLbl="alignAccFollowNode1" presStyleIdx="4" presStyleCnt="6">
        <dgm:presLayoutVars>
          <dgm:bulletEnabled val="1"/>
        </dgm:presLayoutVars>
      </dgm:prSet>
      <dgm:spPr/>
    </dgm:pt>
    <dgm:pt modelId="{74CCD32F-B887-4354-9A32-ADC91D04CC2B}" type="pres">
      <dgm:prSet presAssocID="{39E6D18E-554E-4E71-8036-95A1EA26E2AD}" presName="sibTrans" presStyleCnt="0"/>
      <dgm:spPr/>
    </dgm:pt>
    <dgm:pt modelId="{F41C2CFB-C885-4F16-AA7A-7228810A9318}" type="pres">
      <dgm:prSet presAssocID="{F9502F7B-DD6B-456F-B4A4-92FC259A0C57}" presName="node" presStyleLbl="alignAccFollowNode1" presStyleIdx="5" presStyleCnt="6" custScaleX="94641" custScaleY="124715">
        <dgm:presLayoutVars>
          <dgm:bulletEnabled val="1"/>
        </dgm:presLayoutVars>
      </dgm:prSet>
      <dgm:spPr/>
    </dgm:pt>
  </dgm:ptLst>
  <dgm:cxnLst>
    <dgm:cxn modelId="{78AEA40C-286E-4B2A-8285-97EDFBCC3C2B}" type="presOf" srcId="{0B622B83-6FA5-441D-9375-9B1060910F5F}" destId="{A91418D1-8C9B-4252-BA6E-6E7D15B82BA1}" srcOrd="0" destOrd="0" presId="urn:microsoft.com/office/officeart/2005/8/layout/lProcess3"/>
    <dgm:cxn modelId="{406CF020-B5EB-4635-845C-5722085C21F6}" type="presOf" srcId="{4EFE10D1-8BB7-433A-AA5F-C7A7F06B30D2}" destId="{F3834F31-3B2A-4A43-AA63-98C151D31884}" srcOrd="0" destOrd="0" presId="urn:microsoft.com/office/officeart/2005/8/layout/lProcess3"/>
    <dgm:cxn modelId="{BBD6C028-EBAF-43F9-963D-62FE395CA98D}" srcId="{E4578F1B-E6D9-400E-B316-7A13AC40631D}" destId="{0B622B83-6FA5-441D-9375-9B1060910F5F}" srcOrd="1" destOrd="0" parTransId="{E7DF3471-915A-46B3-911D-6357FB7F912E}" sibTransId="{1A7F273B-6930-4637-B0C2-8E52817CE4BC}"/>
    <dgm:cxn modelId="{40CB8B35-95BA-4AF6-96C5-8355DC4B64D8}" srcId="{E46252A6-B5D8-474D-9AAD-3C762FC96913}" destId="{9CAEEE54-2FA7-4BE5-8FB6-9EE3C8755AFB}" srcOrd="0" destOrd="0" parTransId="{0F1C80BB-6F12-4521-B7ED-AE3720FAE1EB}" sibTransId="{A2F65136-4425-4267-A6F6-0FCDF726DC6C}"/>
    <dgm:cxn modelId="{3E24CC5B-B945-453D-80EE-4D4DE272DA6C}" srcId="{4EFE10D1-8BB7-433A-AA5F-C7A7F06B30D2}" destId="{F9502F7B-DD6B-456F-B4A4-92FC259A0C57}" srcOrd="1" destOrd="0" parTransId="{CBE8F891-805B-4F5E-9B78-CC512D132991}" sibTransId="{6C6A9772-57A9-4730-9651-3C5CE89AD443}"/>
    <dgm:cxn modelId="{39F90C61-FA89-4BCC-A256-B6B3A761E782}" type="presOf" srcId="{1E36BE2E-7DBE-43CA-85AB-BAE2F9AA4812}" destId="{5362F681-9937-47D5-ADC1-C0A2627AE496}" srcOrd="0" destOrd="0" presId="urn:microsoft.com/office/officeart/2005/8/layout/lProcess3"/>
    <dgm:cxn modelId="{0E47E966-924E-4D49-8C0F-1A0C1CEB933B}" srcId="{E46252A6-B5D8-474D-9AAD-3C762FC96913}" destId="{1E36BE2E-7DBE-43CA-85AB-BAE2F9AA4812}" srcOrd="1" destOrd="0" parTransId="{DFE52D03-30AF-4359-8CA8-3289DC078FA2}" sibTransId="{EB936E80-F5B8-4AF2-AA98-CA058CAD8AEF}"/>
    <dgm:cxn modelId="{D0208068-BC37-4A83-B491-29AB366B9618}" type="presOf" srcId="{B2151E22-0340-4613-8CF0-44F2D1B576E0}" destId="{E3525F94-7EF2-4879-B8CB-BA9D9D9AA7BE}" srcOrd="0" destOrd="0" presId="urn:microsoft.com/office/officeart/2005/8/layout/lProcess3"/>
    <dgm:cxn modelId="{0BA7C669-63F0-4C43-9E6C-07E39F5E7947}" type="presOf" srcId="{9CAEEE54-2FA7-4BE5-8FB6-9EE3C8755AFB}" destId="{6D6779A6-BC20-40A3-915B-9EB558F51E20}" srcOrd="0" destOrd="0" presId="urn:microsoft.com/office/officeart/2005/8/layout/lProcess3"/>
    <dgm:cxn modelId="{C6EC794D-2ACF-44E3-9B5F-20E748BF683E}" srcId="{288F18E8-5E0D-449D-AC6B-35EA9DC1BD02}" destId="{4EFE10D1-8BB7-433A-AA5F-C7A7F06B30D2}" srcOrd="2" destOrd="0" parTransId="{395545E5-5C6F-4443-B4F4-6FF6E9BB88A7}" sibTransId="{E913B7C3-5C3B-4223-BC10-BC76F92FBAA0}"/>
    <dgm:cxn modelId="{C035FB4D-9EEA-4343-BFD6-641799713CC0}" srcId="{E4578F1B-E6D9-400E-B316-7A13AC40631D}" destId="{70F5C0CD-00D3-4953-875A-1D4C30E9E7F7}" srcOrd="0" destOrd="0" parTransId="{47BF81B7-01E6-49D6-982E-96C073314692}" sibTransId="{59A63D46-C7E5-4A08-9195-2398A244F42B}"/>
    <dgm:cxn modelId="{D8726270-C542-4E51-BE4C-1C2C6A422EF5}" type="presOf" srcId="{F9502F7B-DD6B-456F-B4A4-92FC259A0C57}" destId="{F41C2CFB-C885-4F16-AA7A-7228810A9318}" srcOrd="0" destOrd="0" presId="urn:microsoft.com/office/officeart/2005/8/layout/lProcess3"/>
    <dgm:cxn modelId="{55301E72-8CD6-4C7D-B24D-1E1AEF20ADD6}" type="presOf" srcId="{70F5C0CD-00D3-4953-875A-1D4C30E9E7F7}" destId="{47D1AB1D-5BD4-4081-A69A-ACCCF29EE0EB}" srcOrd="0" destOrd="0" presId="urn:microsoft.com/office/officeart/2005/8/layout/lProcess3"/>
    <dgm:cxn modelId="{FB3A1455-4412-475E-A662-31F4A846E244}" srcId="{288F18E8-5E0D-449D-AC6B-35EA9DC1BD02}" destId="{E46252A6-B5D8-474D-9AAD-3C762FC96913}" srcOrd="1" destOrd="0" parTransId="{581AE16E-2F9B-4D59-8075-DB3DCEFB5614}" sibTransId="{D8F0CD80-9E93-4F60-8F0E-BE95DF3E8464}"/>
    <dgm:cxn modelId="{D3C2EF55-C856-428B-B85F-86814EBC6C14}" type="presOf" srcId="{E46252A6-B5D8-474D-9AAD-3C762FC96913}" destId="{64BF6377-41CE-4D72-8A58-BEA120CA5718}" srcOrd="0" destOrd="0" presId="urn:microsoft.com/office/officeart/2005/8/layout/lProcess3"/>
    <dgm:cxn modelId="{393F458E-09D2-4940-84F3-CA9FB3096272}" srcId="{4EFE10D1-8BB7-433A-AA5F-C7A7F06B30D2}" destId="{B2151E22-0340-4613-8CF0-44F2D1B576E0}" srcOrd="0" destOrd="0" parTransId="{B2928DBB-1671-4D9C-BCD5-BE1AE86E0B4E}" sibTransId="{39E6D18E-554E-4E71-8036-95A1EA26E2AD}"/>
    <dgm:cxn modelId="{94A2268F-02A8-4529-B722-55BFB7B61AFF}" type="presOf" srcId="{E4578F1B-E6D9-400E-B316-7A13AC40631D}" destId="{2CB25702-1DEB-43A6-B4B5-1AA0FE5A695E}" srcOrd="0" destOrd="0" presId="urn:microsoft.com/office/officeart/2005/8/layout/lProcess3"/>
    <dgm:cxn modelId="{0D12DEA1-8813-41CC-B837-1B69BD6AB070}" type="presOf" srcId="{288F18E8-5E0D-449D-AC6B-35EA9DC1BD02}" destId="{1060A42C-5239-44DF-BB70-A78683500EE4}" srcOrd="0" destOrd="0" presId="urn:microsoft.com/office/officeart/2005/8/layout/lProcess3"/>
    <dgm:cxn modelId="{887C5DBE-E3D7-4E63-958A-5276C5C6829D}" srcId="{288F18E8-5E0D-449D-AC6B-35EA9DC1BD02}" destId="{E4578F1B-E6D9-400E-B316-7A13AC40631D}" srcOrd="0" destOrd="0" parTransId="{A9FB57E2-E128-4EE1-B3DF-E35151C26847}" sibTransId="{B71A9152-1059-4136-BB24-849B694C75B3}"/>
    <dgm:cxn modelId="{4EFAA5FD-0B29-4121-88F4-91E4E91AB6C8}" type="presParOf" srcId="{1060A42C-5239-44DF-BB70-A78683500EE4}" destId="{07F0C1C8-D761-4126-A5BC-6BB0F382A47C}" srcOrd="0" destOrd="0" presId="urn:microsoft.com/office/officeart/2005/8/layout/lProcess3"/>
    <dgm:cxn modelId="{117ED6EB-C0D4-4E2B-860E-2EE83C058488}" type="presParOf" srcId="{07F0C1C8-D761-4126-A5BC-6BB0F382A47C}" destId="{2CB25702-1DEB-43A6-B4B5-1AA0FE5A695E}" srcOrd="0" destOrd="0" presId="urn:microsoft.com/office/officeart/2005/8/layout/lProcess3"/>
    <dgm:cxn modelId="{3B14E392-1AD5-48FC-A0C5-EDB9F83224AF}" type="presParOf" srcId="{07F0C1C8-D761-4126-A5BC-6BB0F382A47C}" destId="{240CA66C-2E77-4B4B-90B3-AFC5FE25877D}" srcOrd="1" destOrd="0" presId="urn:microsoft.com/office/officeart/2005/8/layout/lProcess3"/>
    <dgm:cxn modelId="{6D7EBC30-8E9C-4F0B-9C20-D69B58575B8C}" type="presParOf" srcId="{07F0C1C8-D761-4126-A5BC-6BB0F382A47C}" destId="{47D1AB1D-5BD4-4081-A69A-ACCCF29EE0EB}" srcOrd="2" destOrd="0" presId="urn:microsoft.com/office/officeart/2005/8/layout/lProcess3"/>
    <dgm:cxn modelId="{0FF4B58C-0520-4974-97FA-8B1DD4D5D726}" type="presParOf" srcId="{07F0C1C8-D761-4126-A5BC-6BB0F382A47C}" destId="{52CA1471-B73A-49FA-9C0E-185BA9716E9F}" srcOrd="3" destOrd="0" presId="urn:microsoft.com/office/officeart/2005/8/layout/lProcess3"/>
    <dgm:cxn modelId="{17534E4A-0857-494C-867E-925469947BD9}" type="presParOf" srcId="{07F0C1C8-D761-4126-A5BC-6BB0F382A47C}" destId="{A91418D1-8C9B-4252-BA6E-6E7D15B82BA1}" srcOrd="4" destOrd="0" presId="urn:microsoft.com/office/officeart/2005/8/layout/lProcess3"/>
    <dgm:cxn modelId="{58D46037-E3D9-4C40-A5A2-1B492A0F2555}" type="presParOf" srcId="{1060A42C-5239-44DF-BB70-A78683500EE4}" destId="{CEFDC78E-5433-4B3D-8AAF-A318B8FDC426}" srcOrd="1" destOrd="0" presId="urn:microsoft.com/office/officeart/2005/8/layout/lProcess3"/>
    <dgm:cxn modelId="{6240DB5F-06E1-4848-B0F8-9255E2ABD116}" type="presParOf" srcId="{1060A42C-5239-44DF-BB70-A78683500EE4}" destId="{8DE7A7A0-B586-4E8E-B843-88B08FACE9DA}" srcOrd="2" destOrd="0" presId="urn:microsoft.com/office/officeart/2005/8/layout/lProcess3"/>
    <dgm:cxn modelId="{E4E5B84E-95D4-4475-8A03-7F40BD56D3FE}" type="presParOf" srcId="{8DE7A7A0-B586-4E8E-B843-88B08FACE9DA}" destId="{64BF6377-41CE-4D72-8A58-BEA120CA5718}" srcOrd="0" destOrd="0" presId="urn:microsoft.com/office/officeart/2005/8/layout/lProcess3"/>
    <dgm:cxn modelId="{4CACB41D-7C3C-41B9-8A93-268E9B6C2965}" type="presParOf" srcId="{8DE7A7A0-B586-4E8E-B843-88B08FACE9DA}" destId="{828FA9E5-7378-40BB-B71D-9ECA2ED86D50}" srcOrd="1" destOrd="0" presId="urn:microsoft.com/office/officeart/2005/8/layout/lProcess3"/>
    <dgm:cxn modelId="{FB16896C-64AA-47E5-B4B6-B9BF4B9A9180}" type="presParOf" srcId="{8DE7A7A0-B586-4E8E-B843-88B08FACE9DA}" destId="{6D6779A6-BC20-40A3-915B-9EB558F51E20}" srcOrd="2" destOrd="0" presId="urn:microsoft.com/office/officeart/2005/8/layout/lProcess3"/>
    <dgm:cxn modelId="{23B1E736-F552-4715-A629-F527F1C39C20}" type="presParOf" srcId="{8DE7A7A0-B586-4E8E-B843-88B08FACE9DA}" destId="{28573823-A967-4601-B0A9-FF4521DD15AD}" srcOrd="3" destOrd="0" presId="urn:microsoft.com/office/officeart/2005/8/layout/lProcess3"/>
    <dgm:cxn modelId="{2DC36CFD-B0D6-40E1-8AE4-81254B4E920F}" type="presParOf" srcId="{8DE7A7A0-B586-4E8E-B843-88B08FACE9DA}" destId="{5362F681-9937-47D5-ADC1-C0A2627AE496}" srcOrd="4" destOrd="0" presId="urn:microsoft.com/office/officeart/2005/8/layout/lProcess3"/>
    <dgm:cxn modelId="{C4800DA7-00AA-4ACB-AE3F-F4CF9DC6F5CD}" type="presParOf" srcId="{1060A42C-5239-44DF-BB70-A78683500EE4}" destId="{2C9C9E20-8FF9-4FED-B176-223D06488D1A}" srcOrd="3" destOrd="0" presId="urn:microsoft.com/office/officeart/2005/8/layout/lProcess3"/>
    <dgm:cxn modelId="{4331851C-C516-4C0F-81DA-EDEA317540C8}" type="presParOf" srcId="{1060A42C-5239-44DF-BB70-A78683500EE4}" destId="{4DCB97F1-3209-40F8-9A66-49C75E4E2197}" srcOrd="4" destOrd="0" presId="urn:microsoft.com/office/officeart/2005/8/layout/lProcess3"/>
    <dgm:cxn modelId="{607FFD0C-E346-425B-AB0E-FE797C3F34B4}" type="presParOf" srcId="{4DCB97F1-3209-40F8-9A66-49C75E4E2197}" destId="{F3834F31-3B2A-4A43-AA63-98C151D31884}" srcOrd="0" destOrd="0" presId="urn:microsoft.com/office/officeart/2005/8/layout/lProcess3"/>
    <dgm:cxn modelId="{BC3252EE-FCE8-40DA-A754-58749348B014}" type="presParOf" srcId="{4DCB97F1-3209-40F8-9A66-49C75E4E2197}" destId="{B79B255E-62A9-4589-85CD-A8FB305939A5}" srcOrd="1" destOrd="0" presId="urn:microsoft.com/office/officeart/2005/8/layout/lProcess3"/>
    <dgm:cxn modelId="{CE33E4D5-4169-42A1-A8A6-5FDF59F2D6D7}" type="presParOf" srcId="{4DCB97F1-3209-40F8-9A66-49C75E4E2197}" destId="{E3525F94-7EF2-4879-B8CB-BA9D9D9AA7BE}" srcOrd="2" destOrd="0" presId="urn:microsoft.com/office/officeart/2005/8/layout/lProcess3"/>
    <dgm:cxn modelId="{59141CFF-F984-45F9-9D59-B642EE9144A4}" type="presParOf" srcId="{4DCB97F1-3209-40F8-9A66-49C75E4E2197}" destId="{74CCD32F-B887-4354-9A32-ADC91D04CC2B}" srcOrd="3" destOrd="0" presId="urn:microsoft.com/office/officeart/2005/8/layout/lProcess3"/>
    <dgm:cxn modelId="{EB8EC883-0E06-4AD7-B58E-32677B6230F4}" type="presParOf" srcId="{4DCB97F1-3209-40F8-9A66-49C75E4E2197}" destId="{F41C2CFB-C885-4F16-AA7A-7228810A9318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890BBD-83E2-4251-9572-17FA6AC3BAD3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6039FC-4D0D-40E5-A792-C8A565DAF44B}">
      <dgm:prSet phldrT="[Text]" custT="1"/>
      <dgm:spPr/>
      <dgm:t>
        <a:bodyPr/>
        <a:lstStyle/>
        <a:p>
          <a:pPr algn="ctr"/>
          <a:r>
            <a:rPr lang="en-GB" sz="1800" b="1" dirty="0">
              <a:solidFill>
                <a:srgbClr val="333333"/>
              </a:solidFill>
              <a:latin typeface="Palatino Linotype" panose="02040502050505030304" pitchFamily="18" charset="0"/>
            </a:rPr>
            <a:t>Legal</a:t>
          </a:r>
        </a:p>
      </dgm:t>
    </dgm:pt>
    <dgm:pt modelId="{CA4B89C0-6723-4496-88F6-AB4D5445C5C6}" type="sibTrans" cxnId="{5C2B76F5-AC88-48C2-BA12-9EE8650E8C28}">
      <dgm:prSet/>
      <dgm:spPr/>
      <dgm:t>
        <a:bodyPr/>
        <a:lstStyle/>
        <a:p>
          <a:endParaRPr lang="en-GB"/>
        </a:p>
      </dgm:t>
    </dgm:pt>
    <dgm:pt modelId="{47A47E52-E793-49EB-B9A3-6B2726363855}" type="parTrans" cxnId="{5C2B76F5-AC88-48C2-BA12-9EE8650E8C28}">
      <dgm:prSet/>
      <dgm:spPr/>
      <dgm:t>
        <a:bodyPr/>
        <a:lstStyle/>
        <a:p>
          <a:endParaRPr lang="en-GB"/>
        </a:p>
      </dgm:t>
    </dgm:pt>
    <dgm:pt modelId="{7A2CCD25-E22B-4BBF-A8F8-C0B297DC637D}">
      <dgm:prSet phldrT="[Text]"/>
      <dgm:spPr/>
      <dgm:t>
        <a:bodyPr/>
        <a:lstStyle/>
        <a:p>
          <a:endParaRPr lang="en-GB">
            <a:solidFill>
              <a:srgbClr val="333333"/>
            </a:solidFill>
          </a:endParaRPr>
        </a:p>
      </dgm:t>
    </dgm:pt>
    <dgm:pt modelId="{A074CF7F-AB45-4228-BD36-202050C01C78}" type="sibTrans" cxnId="{21823668-5F84-49F1-89FE-1C05E35E52CC}">
      <dgm:prSet/>
      <dgm:spPr/>
      <dgm:t>
        <a:bodyPr/>
        <a:lstStyle/>
        <a:p>
          <a:endParaRPr lang="en-GB"/>
        </a:p>
      </dgm:t>
    </dgm:pt>
    <dgm:pt modelId="{3FA597E3-F203-4B0E-AF6A-91B3CA33F16B}" type="parTrans" cxnId="{21823668-5F84-49F1-89FE-1C05E35E52CC}">
      <dgm:prSet/>
      <dgm:spPr/>
      <dgm:t>
        <a:bodyPr/>
        <a:lstStyle/>
        <a:p>
          <a:endParaRPr lang="en-GB"/>
        </a:p>
      </dgm:t>
    </dgm:pt>
    <dgm:pt modelId="{AD562CB5-A6E7-4E94-8665-C66787872C26}">
      <dgm:prSet phldrT="[Text]"/>
      <dgm:spPr/>
      <dgm:t>
        <a:bodyPr/>
        <a:lstStyle/>
        <a:p>
          <a:endParaRPr lang="en-GB">
            <a:solidFill>
              <a:srgbClr val="333333"/>
            </a:solidFill>
          </a:endParaRPr>
        </a:p>
      </dgm:t>
    </dgm:pt>
    <dgm:pt modelId="{12A9014A-9FDB-4832-B745-89D050E74CDB}" type="sibTrans" cxnId="{3F2FF6A0-FB70-4EA5-9A3B-9300237C753A}">
      <dgm:prSet/>
      <dgm:spPr/>
      <dgm:t>
        <a:bodyPr/>
        <a:lstStyle/>
        <a:p>
          <a:endParaRPr lang="en-GB"/>
        </a:p>
      </dgm:t>
    </dgm:pt>
    <dgm:pt modelId="{FC24B197-1DEA-404A-9DA4-CCE220A83BA4}" type="parTrans" cxnId="{3F2FF6A0-FB70-4EA5-9A3B-9300237C753A}">
      <dgm:prSet/>
      <dgm:spPr/>
      <dgm:t>
        <a:bodyPr/>
        <a:lstStyle/>
        <a:p>
          <a:endParaRPr lang="en-GB"/>
        </a:p>
      </dgm:t>
    </dgm:pt>
    <dgm:pt modelId="{28DCE9EB-3AA0-4B0D-8D19-CCC81AC6CABD}">
      <dgm:prSet phldrT="[Text]" custT="1"/>
      <dgm:spPr/>
      <dgm:t>
        <a:bodyPr/>
        <a:lstStyle/>
        <a:p>
          <a:pPr algn="ctr"/>
          <a:r>
            <a:rPr lang="en-US" sz="1800" b="1" dirty="0">
              <a:solidFill>
                <a:srgbClr val="333333"/>
              </a:solidFill>
              <a:latin typeface="Palatino Linotype" panose="02040502050505030304" pitchFamily="18" charset="0"/>
            </a:rPr>
            <a:t>Political Support/</a:t>
          </a:r>
          <a:br>
            <a:rPr lang="en-US" sz="1800" b="1" dirty="0">
              <a:solidFill>
                <a:srgbClr val="333333"/>
              </a:solidFill>
              <a:latin typeface="Palatino Linotype" panose="02040502050505030304" pitchFamily="18" charset="0"/>
            </a:rPr>
          </a:br>
          <a:r>
            <a:rPr lang="en-US" sz="1800" b="1" dirty="0">
              <a:solidFill>
                <a:srgbClr val="333333"/>
              </a:solidFill>
              <a:latin typeface="Palatino Linotype" panose="02040502050505030304" pitchFamily="18" charset="0"/>
            </a:rPr>
            <a:t>Judicial Cooperation</a:t>
          </a:r>
          <a:endParaRPr lang="en-GB" sz="1800" dirty="0">
            <a:solidFill>
              <a:srgbClr val="333333"/>
            </a:solidFill>
            <a:latin typeface="Palatino Linotype" panose="02040502050505030304" pitchFamily="18" charset="0"/>
          </a:endParaRPr>
        </a:p>
      </dgm:t>
    </dgm:pt>
    <dgm:pt modelId="{5A3E8B7E-15E6-43DC-8EE9-0D0F15611B76}" type="sibTrans" cxnId="{2B4B6F4A-07B9-4130-9D76-891485DCB54D}">
      <dgm:prSet/>
      <dgm:spPr/>
      <dgm:t>
        <a:bodyPr/>
        <a:lstStyle/>
        <a:p>
          <a:endParaRPr lang="en-GB"/>
        </a:p>
      </dgm:t>
    </dgm:pt>
    <dgm:pt modelId="{CED6C5EF-FE38-4F01-87DE-C6018EEA2006}" type="parTrans" cxnId="{2B4B6F4A-07B9-4130-9D76-891485DCB54D}">
      <dgm:prSet/>
      <dgm:spPr/>
      <dgm:t>
        <a:bodyPr/>
        <a:lstStyle/>
        <a:p>
          <a:endParaRPr lang="en-GB"/>
        </a:p>
      </dgm:t>
    </dgm:pt>
    <dgm:pt modelId="{33EA86BD-4777-416D-9A6A-F8642C704001}">
      <dgm:prSet phldrT="[Text]" custT="1"/>
      <dgm:spPr/>
      <dgm:t>
        <a:bodyPr/>
        <a:lstStyle/>
        <a:p>
          <a:pPr algn="ctr"/>
          <a:r>
            <a:rPr kumimoji="0" lang="de-DE" sz="1800" b="1" i="0" u="none" strike="noStrike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Palatino"/>
              <a:ea typeface="+mn-ea"/>
              <a:cs typeface="+mn-cs"/>
            </a:rPr>
            <a:t>Operational</a:t>
          </a:r>
          <a:endParaRPr lang="en-GB" sz="1800" b="1" u="none" dirty="0">
            <a:solidFill>
              <a:srgbClr val="333333"/>
            </a:solidFill>
            <a:latin typeface="Palatino Linotype" panose="02040502050505030304" pitchFamily="18" charset="0"/>
          </a:endParaRPr>
        </a:p>
      </dgm:t>
    </dgm:pt>
    <dgm:pt modelId="{13C2EFEA-5B47-4D5B-A3FF-F6901C7C3C95}" type="sibTrans" cxnId="{3B83673D-F4A7-435B-A6ED-7E4B6C892A44}">
      <dgm:prSet/>
      <dgm:spPr/>
      <dgm:t>
        <a:bodyPr/>
        <a:lstStyle/>
        <a:p>
          <a:endParaRPr lang="en-GB"/>
        </a:p>
      </dgm:t>
    </dgm:pt>
    <dgm:pt modelId="{9787B90F-61B0-4366-9DD9-9AD2B81920EA}" type="parTrans" cxnId="{3B83673D-F4A7-435B-A6ED-7E4B6C892A44}">
      <dgm:prSet/>
      <dgm:spPr/>
      <dgm:t>
        <a:bodyPr/>
        <a:lstStyle/>
        <a:p>
          <a:endParaRPr lang="en-GB"/>
        </a:p>
      </dgm:t>
    </dgm:pt>
    <dgm:pt modelId="{C02C60F8-6EEE-472E-9FCA-4D12462C6A61}">
      <dgm:prSet phldrT="[Text]"/>
      <dgm:spPr/>
      <dgm:t>
        <a:bodyPr/>
        <a:lstStyle/>
        <a:p>
          <a:endParaRPr lang="en-GB">
            <a:solidFill>
              <a:srgbClr val="333333"/>
            </a:solidFill>
          </a:endParaRPr>
        </a:p>
      </dgm:t>
    </dgm:pt>
    <dgm:pt modelId="{BDAB64B7-1F65-4154-9758-F2BA2A3E7299}" type="sibTrans" cxnId="{F2588826-D54C-4EFA-8D48-79BD5BC64F78}">
      <dgm:prSet/>
      <dgm:spPr/>
      <dgm:t>
        <a:bodyPr/>
        <a:lstStyle/>
        <a:p>
          <a:endParaRPr lang="en-GB"/>
        </a:p>
      </dgm:t>
    </dgm:pt>
    <dgm:pt modelId="{C36A533D-D771-4B90-AFD9-5F07AEB4E827}" type="parTrans" cxnId="{F2588826-D54C-4EFA-8D48-79BD5BC64F78}">
      <dgm:prSet/>
      <dgm:spPr/>
      <dgm:t>
        <a:bodyPr/>
        <a:lstStyle/>
        <a:p>
          <a:endParaRPr lang="en-GB"/>
        </a:p>
      </dgm:t>
    </dgm:pt>
    <dgm:pt modelId="{D1B796BD-6C39-40B6-A5B9-E9EC2A868E2A}">
      <dgm:prSet/>
      <dgm:spPr/>
      <dgm:t>
        <a:bodyPr/>
        <a:lstStyle/>
        <a:p>
          <a:endParaRPr lang="en-GB">
            <a:solidFill>
              <a:srgbClr val="333333"/>
            </a:solidFill>
          </a:endParaRPr>
        </a:p>
      </dgm:t>
    </dgm:pt>
    <dgm:pt modelId="{D8446784-9B8D-4DF8-AA7B-E90A55F7BD38}" type="sibTrans" cxnId="{34323C2B-61BA-407E-B98E-4BC8EFD67086}">
      <dgm:prSet/>
      <dgm:spPr/>
      <dgm:t>
        <a:bodyPr/>
        <a:lstStyle/>
        <a:p>
          <a:endParaRPr lang="en-GB"/>
        </a:p>
      </dgm:t>
    </dgm:pt>
    <dgm:pt modelId="{8F2557B2-6449-479B-B121-0A44396871CE}" type="parTrans" cxnId="{34323C2B-61BA-407E-B98E-4BC8EFD67086}">
      <dgm:prSet/>
      <dgm:spPr/>
      <dgm:t>
        <a:bodyPr/>
        <a:lstStyle/>
        <a:p>
          <a:endParaRPr lang="en-GB"/>
        </a:p>
      </dgm:t>
    </dgm:pt>
    <dgm:pt modelId="{F058474E-CBA8-4752-89CA-9EC22C529256}" type="pres">
      <dgm:prSet presAssocID="{F1890BBD-83E2-4251-9572-17FA6AC3BAD3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E67C5B4A-D189-496A-99DA-45C26E842F43}" type="pres">
      <dgm:prSet presAssocID="{7A2CCD25-E22B-4BBF-A8F8-C0B297DC637D}" presName="ParentComposite" presStyleCnt="0"/>
      <dgm:spPr/>
    </dgm:pt>
    <dgm:pt modelId="{FB99C63E-540E-4CC6-BBC9-BE59F34A6EBB}" type="pres">
      <dgm:prSet presAssocID="{7A2CCD25-E22B-4BBF-A8F8-C0B297DC637D}" presName="Chord" presStyleLbl="bgShp" presStyleIdx="0" presStyleCnt="4" custLinFactNeighborX="-67806" custLinFactNeighborY="-29547"/>
      <dgm:spPr>
        <a:solidFill>
          <a:srgbClr val="B2ABA4"/>
        </a:solidFill>
      </dgm:spPr>
    </dgm:pt>
    <dgm:pt modelId="{C78F9DB1-FE6D-4048-A367-308B693880DE}" type="pres">
      <dgm:prSet presAssocID="{7A2CCD25-E22B-4BBF-A8F8-C0B297DC637D}" presName="Pie" presStyleLbl="alignNode1" presStyleIdx="0" presStyleCnt="4" custLinFactNeighborX="-85450" custLinFactNeighborY="-38719"/>
      <dgm:spPr>
        <a:solidFill>
          <a:srgbClr val="003366"/>
        </a:solidFill>
        <a:ln>
          <a:solidFill>
            <a:srgbClr val="003366"/>
          </a:solidFill>
        </a:ln>
      </dgm:spPr>
    </dgm:pt>
    <dgm:pt modelId="{00F3A898-0553-4A3D-91DE-990B423D3737}" type="pres">
      <dgm:prSet presAssocID="{7A2CCD25-E22B-4BBF-A8F8-C0B297DC637D}" presName="Parent" presStyleLbl="revTx" presStyleIdx="0" presStyleCnt="7" custLinFactNeighborX="12324" custLinFactNeighborY="1078">
        <dgm:presLayoutVars>
          <dgm:chMax val="1"/>
          <dgm:chPref val="1"/>
          <dgm:bulletEnabled val="1"/>
        </dgm:presLayoutVars>
      </dgm:prSet>
      <dgm:spPr/>
    </dgm:pt>
    <dgm:pt modelId="{8D4C8B27-EF24-42C2-9A03-A4D61C09079E}" type="pres">
      <dgm:prSet presAssocID="{13C2EFEA-5B47-4D5B-A3FF-F6901C7C3C95}" presName="negSibTrans" presStyleCnt="0"/>
      <dgm:spPr/>
    </dgm:pt>
    <dgm:pt modelId="{CBA99D76-0243-4A45-8043-AD88D4599150}" type="pres">
      <dgm:prSet presAssocID="{7A2CCD25-E22B-4BBF-A8F8-C0B297DC637D}" presName="composite" presStyleCnt="0"/>
      <dgm:spPr/>
    </dgm:pt>
    <dgm:pt modelId="{F5BC9B25-01EB-4D5C-9D4B-E9222A0EACDB}" type="pres">
      <dgm:prSet presAssocID="{7A2CCD25-E22B-4BBF-A8F8-C0B297DC637D}" presName="Child" presStyleLbl="revTx" presStyleIdx="1" presStyleCnt="7" custScaleX="130681" custScaleY="60219" custLinFactNeighborX="-39845" custLinFactNeighborY="-28606">
        <dgm:presLayoutVars>
          <dgm:chMax val="0"/>
          <dgm:chPref val="0"/>
          <dgm:bulletEnabled val="1"/>
        </dgm:presLayoutVars>
      </dgm:prSet>
      <dgm:spPr/>
    </dgm:pt>
    <dgm:pt modelId="{DB80A032-2783-4833-843E-A20F89E8B4C1}" type="pres">
      <dgm:prSet presAssocID="{A074CF7F-AB45-4228-BD36-202050C01C78}" presName="sibTrans" presStyleCnt="0"/>
      <dgm:spPr/>
    </dgm:pt>
    <dgm:pt modelId="{68741450-FA4F-45C4-B40C-F9CEFA3CDF03}" type="pres">
      <dgm:prSet presAssocID="{AD562CB5-A6E7-4E94-8665-C66787872C26}" presName="ParentComposite" presStyleCnt="0"/>
      <dgm:spPr/>
    </dgm:pt>
    <dgm:pt modelId="{2ADE3605-9CC5-4B51-B4A8-4DCEAAB1B827}" type="pres">
      <dgm:prSet presAssocID="{AD562CB5-A6E7-4E94-8665-C66787872C26}" presName="Chord" presStyleLbl="bgShp" presStyleIdx="1" presStyleCnt="4" custLinFactNeighborX="-71531" custLinFactNeighborY="-32389"/>
      <dgm:spPr>
        <a:solidFill>
          <a:srgbClr val="B2ABA4"/>
        </a:solidFill>
      </dgm:spPr>
    </dgm:pt>
    <dgm:pt modelId="{F2CB0791-FA7A-4460-BD24-0685724714E7}" type="pres">
      <dgm:prSet presAssocID="{AD562CB5-A6E7-4E94-8665-C66787872C26}" presName="Pie" presStyleLbl="alignNode1" presStyleIdx="1" presStyleCnt="4" custLinFactNeighborX="-89547" custLinFactNeighborY="-38411"/>
      <dgm:spPr>
        <a:solidFill>
          <a:srgbClr val="003366"/>
        </a:solidFill>
        <a:ln>
          <a:solidFill>
            <a:srgbClr val="003366"/>
          </a:solidFill>
        </a:ln>
      </dgm:spPr>
    </dgm:pt>
    <dgm:pt modelId="{A682A852-F669-4E6C-BD39-1BC97AB8CC99}" type="pres">
      <dgm:prSet presAssocID="{AD562CB5-A6E7-4E94-8665-C66787872C26}" presName="Parent" presStyleLbl="revTx" presStyleIdx="2" presStyleCnt="7">
        <dgm:presLayoutVars>
          <dgm:chMax val="1"/>
          <dgm:chPref val="1"/>
          <dgm:bulletEnabled val="1"/>
        </dgm:presLayoutVars>
      </dgm:prSet>
      <dgm:spPr/>
    </dgm:pt>
    <dgm:pt modelId="{19E7B58D-AE8B-412F-9428-92C8DC301223}" type="pres">
      <dgm:prSet presAssocID="{5A3E8B7E-15E6-43DC-8EE9-0D0F15611B76}" presName="negSibTrans" presStyleCnt="0"/>
      <dgm:spPr/>
    </dgm:pt>
    <dgm:pt modelId="{3782E4F4-6E1A-4063-AA0C-98DF47E2A03F}" type="pres">
      <dgm:prSet presAssocID="{AD562CB5-A6E7-4E94-8665-C66787872C26}" presName="composite" presStyleCnt="0"/>
      <dgm:spPr/>
    </dgm:pt>
    <dgm:pt modelId="{504294F6-ADD3-409B-B0DD-D0E8954FB1B3}" type="pres">
      <dgm:prSet presAssocID="{AD562CB5-A6E7-4E94-8665-C66787872C26}" presName="Child" presStyleLbl="revTx" presStyleIdx="3" presStyleCnt="7" custScaleX="128553" custScaleY="78425" custLinFactNeighborX="-34403" custLinFactNeighborY="-33930">
        <dgm:presLayoutVars>
          <dgm:chMax val="0"/>
          <dgm:chPref val="0"/>
          <dgm:bulletEnabled val="1"/>
        </dgm:presLayoutVars>
      </dgm:prSet>
      <dgm:spPr/>
    </dgm:pt>
    <dgm:pt modelId="{D43304FE-BD2E-4290-9B83-93E500A5ECE2}" type="pres">
      <dgm:prSet presAssocID="{12A9014A-9FDB-4832-B745-89D050E74CDB}" presName="sibTrans" presStyleCnt="0"/>
      <dgm:spPr/>
    </dgm:pt>
    <dgm:pt modelId="{A42B4DCD-837F-4EAB-A53E-5D9C54F985C5}" type="pres">
      <dgm:prSet presAssocID="{C02C60F8-6EEE-472E-9FCA-4D12462C6A61}" presName="ParentComposite" presStyleCnt="0"/>
      <dgm:spPr/>
    </dgm:pt>
    <dgm:pt modelId="{147852E0-E199-436C-9B22-314CA92B5541}" type="pres">
      <dgm:prSet presAssocID="{C02C60F8-6EEE-472E-9FCA-4D12462C6A61}" presName="Chord" presStyleLbl="bgShp" presStyleIdx="2" presStyleCnt="4" custLinFactNeighborX="-69584" custLinFactNeighborY="-35862"/>
      <dgm:spPr>
        <a:solidFill>
          <a:srgbClr val="B2ABA4"/>
        </a:solidFill>
      </dgm:spPr>
    </dgm:pt>
    <dgm:pt modelId="{711E26E6-051D-4ABC-AF6D-70F7AC27BD8C}" type="pres">
      <dgm:prSet presAssocID="{C02C60F8-6EEE-472E-9FCA-4D12462C6A61}" presName="Pie" presStyleLbl="alignNode1" presStyleIdx="2" presStyleCnt="4" custLinFactNeighborX="-87775" custLinFactNeighborY="-43675"/>
      <dgm:spPr>
        <a:solidFill>
          <a:srgbClr val="003366"/>
        </a:solidFill>
        <a:ln>
          <a:solidFill>
            <a:srgbClr val="003366"/>
          </a:solidFill>
        </a:ln>
      </dgm:spPr>
    </dgm:pt>
    <dgm:pt modelId="{BE21BB90-8633-49AC-AA76-2A1257C84802}" type="pres">
      <dgm:prSet presAssocID="{C02C60F8-6EEE-472E-9FCA-4D12462C6A61}" presName="Parent" presStyleLbl="revTx" presStyleIdx="4" presStyleCnt="7">
        <dgm:presLayoutVars>
          <dgm:chMax val="1"/>
          <dgm:chPref val="1"/>
          <dgm:bulletEnabled val="1"/>
        </dgm:presLayoutVars>
      </dgm:prSet>
      <dgm:spPr/>
    </dgm:pt>
    <dgm:pt modelId="{87AF87CF-C374-487D-944D-A45642987D9F}" type="pres">
      <dgm:prSet presAssocID="{CA4B89C0-6723-4496-88F6-AB4D5445C5C6}" presName="negSibTrans" presStyleCnt="0"/>
      <dgm:spPr/>
    </dgm:pt>
    <dgm:pt modelId="{45FA4E59-E1A1-487C-95AD-6905C5C0F68F}" type="pres">
      <dgm:prSet presAssocID="{C02C60F8-6EEE-472E-9FCA-4D12462C6A61}" presName="composite" presStyleCnt="0"/>
      <dgm:spPr/>
    </dgm:pt>
    <dgm:pt modelId="{7A80A1F2-7E0B-4B70-B9EC-EE0CCD500F52}" type="pres">
      <dgm:prSet presAssocID="{C02C60F8-6EEE-472E-9FCA-4D12462C6A61}" presName="Child" presStyleLbl="revTx" presStyleIdx="5" presStyleCnt="7" custScaleX="104848" custScaleY="37474" custLinFactNeighborX="-36439" custLinFactNeighborY="-39732">
        <dgm:presLayoutVars>
          <dgm:chMax val="0"/>
          <dgm:chPref val="0"/>
          <dgm:bulletEnabled val="1"/>
        </dgm:presLayoutVars>
      </dgm:prSet>
      <dgm:spPr/>
    </dgm:pt>
    <dgm:pt modelId="{A1EDBC7E-8B97-4AAA-8017-B2EF529E2484}" type="pres">
      <dgm:prSet presAssocID="{BDAB64B7-1F65-4154-9758-F2BA2A3E7299}" presName="sibTrans" presStyleCnt="0"/>
      <dgm:spPr/>
    </dgm:pt>
    <dgm:pt modelId="{27AAAE4D-3A89-41CB-BB2A-3D0EC92EEEC0}" type="pres">
      <dgm:prSet presAssocID="{D1B796BD-6C39-40B6-A5B9-E9EC2A868E2A}" presName="ParentComposite" presStyleCnt="0"/>
      <dgm:spPr/>
    </dgm:pt>
    <dgm:pt modelId="{D260ED69-393B-4C21-868C-71735E8B8E59}" type="pres">
      <dgm:prSet presAssocID="{D1B796BD-6C39-40B6-A5B9-E9EC2A868E2A}" presName="Chord" presStyleLbl="bgShp" presStyleIdx="3" presStyleCnt="4" custLinFactX="-5485" custLinFactNeighborX="-100000" custLinFactNeighborY="-36458"/>
      <dgm:spPr>
        <a:solidFill>
          <a:srgbClr val="B2ABA4"/>
        </a:solidFill>
      </dgm:spPr>
    </dgm:pt>
    <dgm:pt modelId="{D6E1967B-8752-4477-B106-D0D61F90A215}" type="pres">
      <dgm:prSet presAssocID="{D1B796BD-6C39-40B6-A5B9-E9EC2A868E2A}" presName="Pie" presStyleLbl="alignNode1" presStyleIdx="3" presStyleCnt="4" custLinFactX="-31858" custLinFactNeighborX="-100000" custLinFactNeighborY="-45573"/>
      <dgm:spPr>
        <a:solidFill>
          <a:srgbClr val="003366"/>
        </a:solidFill>
        <a:ln>
          <a:solidFill>
            <a:srgbClr val="003366"/>
          </a:solidFill>
        </a:ln>
      </dgm:spPr>
    </dgm:pt>
    <dgm:pt modelId="{8D8BA5D1-90BD-4FF4-8128-B7E080D368E8}" type="pres">
      <dgm:prSet presAssocID="{D1B796BD-6C39-40B6-A5B9-E9EC2A868E2A}" presName="Parent" presStyleLbl="revTx" presStyleIdx="6" presStyleCnt="7">
        <dgm:presLayoutVars>
          <dgm:chMax val="1"/>
          <dgm:chPref val="1"/>
          <dgm:bulletEnabled val="1"/>
        </dgm:presLayoutVars>
      </dgm:prSet>
      <dgm:spPr/>
    </dgm:pt>
  </dgm:ptLst>
  <dgm:cxnLst>
    <dgm:cxn modelId="{F2588826-D54C-4EFA-8D48-79BD5BC64F78}" srcId="{F1890BBD-83E2-4251-9572-17FA6AC3BAD3}" destId="{C02C60F8-6EEE-472E-9FCA-4D12462C6A61}" srcOrd="2" destOrd="0" parTransId="{C36A533D-D771-4B90-AFD9-5F07AEB4E827}" sibTransId="{BDAB64B7-1F65-4154-9758-F2BA2A3E7299}"/>
    <dgm:cxn modelId="{34323C2B-61BA-407E-B98E-4BC8EFD67086}" srcId="{F1890BBD-83E2-4251-9572-17FA6AC3BAD3}" destId="{D1B796BD-6C39-40B6-A5B9-E9EC2A868E2A}" srcOrd="3" destOrd="0" parTransId="{8F2557B2-6449-479B-B121-0A44396871CE}" sibTransId="{D8446784-9B8D-4DF8-AA7B-E90A55F7BD38}"/>
    <dgm:cxn modelId="{2206B53B-FBBD-4711-BDD2-8D9C7C94A58A}" type="presOf" srcId="{D1B796BD-6C39-40B6-A5B9-E9EC2A868E2A}" destId="{8D8BA5D1-90BD-4FF4-8128-B7E080D368E8}" srcOrd="0" destOrd="0" presId="urn:microsoft.com/office/officeart/2009/3/layout/PieProcess"/>
    <dgm:cxn modelId="{3B83673D-F4A7-435B-A6ED-7E4B6C892A44}" srcId="{7A2CCD25-E22B-4BBF-A8F8-C0B297DC637D}" destId="{33EA86BD-4777-416D-9A6A-F8642C704001}" srcOrd="0" destOrd="0" parTransId="{9787B90F-61B0-4366-9DD9-9AD2B81920EA}" sibTransId="{13C2EFEA-5B47-4D5B-A3FF-F6901C7C3C95}"/>
    <dgm:cxn modelId="{21823668-5F84-49F1-89FE-1C05E35E52CC}" srcId="{F1890BBD-83E2-4251-9572-17FA6AC3BAD3}" destId="{7A2CCD25-E22B-4BBF-A8F8-C0B297DC637D}" srcOrd="0" destOrd="0" parTransId="{3FA597E3-F203-4B0E-AF6A-91B3CA33F16B}" sibTransId="{A074CF7F-AB45-4228-BD36-202050C01C78}"/>
    <dgm:cxn modelId="{2B4B6F4A-07B9-4130-9D76-891485DCB54D}" srcId="{AD562CB5-A6E7-4E94-8665-C66787872C26}" destId="{28DCE9EB-3AA0-4B0D-8D19-CCC81AC6CABD}" srcOrd="0" destOrd="0" parTransId="{CED6C5EF-FE38-4F01-87DE-C6018EEA2006}" sibTransId="{5A3E8B7E-15E6-43DC-8EE9-0D0F15611B76}"/>
    <dgm:cxn modelId="{D7186850-91C4-4F01-A7BF-16CE469D4843}" type="presOf" srcId="{926039FC-4D0D-40E5-A792-C8A565DAF44B}" destId="{7A80A1F2-7E0B-4B70-B9EC-EE0CCD500F52}" srcOrd="0" destOrd="0" presId="urn:microsoft.com/office/officeart/2009/3/layout/PieProcess"/>
    <dgm:cxn modelId="{5F2A3254-A566-4B37-9A12-1C3FCCE8FE34}" type="presOf" srcId="{7A2CCD25-E22B-4BBF-A8F8-C0B297DC637D}" destId="{00F3A898-0553-4A3D-91DE-990B423D3737}" srcOrd="0" destOrd="0" presId="urn:microsoft.com/office/officeart/2009/3/layout/PieProcess"/>
    <dgm:cxn modelId="{FE8A969A-E657-402F-9685-18927F1786C3}" type="presOf" srcId="{33EA86BD-4777-416D-9A6A-F8642C704001}" destId="{F5BC9B25-01EB-4D5C-9D4B-E9222A0EACDB}" srcOrd="0" destOrd="0" presId="urn:microsoft.com/office/officeart/2009/3/layout/PieProcess"/>
    <dgm:cxn modelId="{3F2FF6A0-FB70-4EA5-9A3B-9300237C753A}" srcId="{F1890BBD-83E2-4251-9572-17FA6AC3BAD3}" destId="{AD562CB5-A6E7-4E94-8665-C66787872C26}" srcOrd="1" destOrd="0" parTransId="{FC24B197-1DEA-404A-9DA4-CCE220A83BA4}" sibTransId="{12A9014A-9FDB-4832-B745-89D050E74CDB}"/>
    <dgm:cxn modelId="{E1E007BD-D7CA-44DF-A185-FB5D048BEBB7}" type="presOf" srcId="{AD562CB5-A6E7-4E94-8665-C66787872C26}" destId="{A682A852-F669-4E6C-BD39-1BC97AB8CC99}" srcOrd="0" destOrd="0" presId="urn:microsoft.com/office/officeart/2009/3/layout/PieProcess"/>
    <dgm:cxn modelId="{5C2B76F5-AC88-48C2-BA12-9EE8650E8C28}" srcId="{C02C60F8-6EEE-472E-9FCA-4D12462C6A61}" destId="{926039FC-4D0D-40E5-A792-C8A565DAF44B}" srcOrd="0" destOrd="0" parTransId="{47A47E52-E793-49EB-B9A3-6B2726363855}" sibTransId="{CA4B89C0-6723-4496-88F6-AB4D5445C5C6}"/>
    <dgm:cxn modelId="{207A81F8-6D3D-495C-AC2A-179FAA04E242}" type="presOf" srcId="{28DCE9EB-3AA0-4B0D-8D19-CCC81AC6CABD}" destId="{504294F6-ADD3-409B-B0DD-D0E8954FB1B3}" srcOrd="0" destOrd="0" presId="urn:microsoft.com/office/officeart/2009/3/layout/PieProcess"/>
    <dgm:cxn modelId="{319713FB-2322-4797-A023-8278E7D43D84}" type="presOf" srcId="{C02C60F8-6EEE-472E-9FCA-4D12462C6A61}" destId="{BE21BB90-8633-49AC-AA76-2A1257C84802}" srcOrd="0" destOrd="0" presId="urn:microsoft.com/office/officeart/2009/3/layout/PieProcess"/>
    <dgm:cxn modelId="{B793BEFC-8A4D-4ABE-B9AE-539C044C86E4}" type="presOf" srcId="{F1890BBD-83E2-4251-9572-17FA6AC3BAD3}" destId="{F058474E-CBA8-4752-89CA-9EC22C529256}" srcOrd="0" destOrd="0" presId="urn:microsoft.com/office/officeart/2009/3/layout/PieProcess"/>
    <dgm:cxn modelId="{A33667A9-9FF3-441D-BFB2-914CDCB6D401}" type="presParOf" srcId="{F058474E-CBA8-4752-89CA-9EC22C529256}" destId="{E67C5B4A-D189-496A-99DA-45C26E842F43}" srcOrd="0" destOrd="0" presId="urn:microsoft.com/office/officeart/2009/3/layout/PieProcess"/>
    <dgm:cxn modelId="{CD378BBF-CFEE-434C-A5A0-3C54F994419E}" type="presParOf" srcId="{E67C5B4A-D189-496A-99DA-45C26E842F43}" destId="{FB99C63E-540E-4CC6-BBC9-BE59F34A6EBB}" srcOrd="0" destOrd="0" presId="urn:microsoft.com/office/officeart/2009/3/layout/PieProcess"/>
    <dgm:cxn modelId="{FDDE888F-5866-4CC6-8BD2-ABAD0E6CA6EA}" type="presParOf" srcId="{E67C5B4A-D189-496A-99DA-45C26E842F43}" destId="{C78F9DB1-FE6D-4048-A367-308B693880DE}" srcOrd="1" destOrd="0" presId="urn:microsoft.com/office/officeart/2009/3/layout/PieProcess"/>
    <dgm:cxn modelId="{892B654A-7329-444D-997E-1316DD3940EE}" type="presParOf" srcId="{E67C5B4A-D189-496A-99DA-45C26E842F43}" destId="{00F3A898-0553-4A3D-91DE-990B423D3737}" srcOrd="2" destOrd="0" presId="urn:microsoft.com/office/officeart/2009/3/layout/PieProcess"/>
    <dgm:cxn modelId="{95FD1EA0-5385-46F9-B510-B25356CD722B}" type="presParOf" srcId="{F058474E-CBA8-4752-89CA-9EC22C529256}" destId="{8D4C8B27-EF24-42C2-9A03-A4D61C09079E}" srcOrd="1" destOrd="0" presId="urn:microsoft.com/office/officeart/2009/3/layout/PieProcess"/>
    <dgm:cxn modelId="{4B0DBDF8-8A86-475A-9926-3661461DD378}" type="presParOf" srcId="{F058474E-CBA8-4752-89CA-9EC22C529256}" destId="{CBA99D76-0243-4A45-8043-AD88D4599150}" srcOrd="2" destOrd="0" presId="urn:microsoft.com/office/officeart/2009/3/layout/PieProcess"/>
    <dgm:cxn modelId="{08F5EEEA-80AB-41E8-BBE5-12968FB3407E}" type="presParOf" srcId="{CBA99D76-0243-4A45-8043-AD88D4599150}" destId="{F5BC9B25-01EB-4D5C-9D4B-E9222A0EACDB}" srcOrd="0" destOrd="0" presId="urn:microsoft.com/office/officeart/2009/3/layout/PieProcess"/>
    <dgm:cxn modelId="{E3209DC7-9AD3-45B5-951C-9580805F79D2}" type="presParOf" srcId="{F058474E-CBA8-4752-89CA-9EC22C529256}" destId="{DB80A032-2783-4833-843E-A20F89E8B4C1}" srcOrd="3" destOrd="0" presId="urn:microsoft.com/office/officeart/2009/3/layout/PieProcess"/>
    <dgm:cxn modelId="{F6F9D3B9-043F-4645-B61C-95274D8B64A4}" type="presParOf" srcId="{F058474E-CBA8-4752-89CA-9EC22C529256}" destId="{68741450-FA4F-45C4-B40C-F9CEFA3CDF03}" srcOrd="4" destOrd="0" presId="urn:microsoft.com/office/officeart/2009/3/layout/PieProcess"/>
    <dgm:cxn modelId="{4F4BA14E-D7FD-4E81-A063-AEF7C8E42C42}" type="presParOf" srcId="{68741450-FA4F-45C4-B40C-F9CEFA3CDF03}" destId="{2ADE3605-9CC5-4B51-B4A8-4DCEAAB1B827}" srcOrd="0" destOrd="0" presId="urn:microsoft.com/office/officeart/2009/3/layout/PieProcess"/>
    <dgm:cxn modelId="{E0E87D28-167D-4A6C-893C-35A745874E14}" type="presParOf" srcId="{68741450-FA4F-45C4-B40C-F9CEFA3CDF03}" destId="{F2CB0791-FA7A-4460-BD24-0685724714E7}" srcOrd="1" destOrd="0" presId="urn:microsoft.com/office/officeart/2009/3/layout/PieProcess"/>
    <dgm:cxn modelId="{7CF16878-F2DA-4E3B-A9EE-B98DBC7234FF}" type="presParOf" srcId="{68741450-FA4F-45C4-B40C-F9CEFA3CDF03}" destId="{A682A852-F669-4E6C-BD39-1BC97AB8CC99}" srcOrd="2" destOrd="0" presId="urn:microsoft.com/office/officeart/2009/3/layout/PieProcess"/>
    <dgm:cxn modelId="{ED12527A-D631-4A4A-B746-20CDE3CE6358}" type="presParOf" srcId="{F058474E-CBA8-4752-89CA-9EC22C529256}" destId="{19E7B58D-AE8B-412F-9428-92C8DC301223}" srcOrd="5" destOrd="0" presId="urn:microsoft.com/office/officeart/2009/3/layout/PieProcess"/>
    <dgm:cxn modelId="{00DCEBC1-9542-45AD-9706-98E6B9903453}" type="presParOf" srcId="{F058474E-CBA8-4752-89CA-9EC22C529256}" destId="{3782E4F4-6E1A-4063-AA0C-98DF47E2A03F}" srcOrd="6" destOrd="0" presId="urn:microsoft.com/office/officeart/2009/3/layout/PieProcess"/>
    <dgm:cxn modelId="{7D776153-A2AC-4280-9D45-79286762EFA3}" type="presParOf" srcId="{3782E4F4-6E1A-4063-AA0C-98DF47E2A03F}" destId="{504294F6-ADD3-409B-B0DD-D0E8954FB1B3}" srcOrd="0" destOrd="0" presId="urn:microsoft.com/office/officeart/2009/3/layout/PieProcess"/>
    <dgm:cxn modelId="{BB879DA9-C8B0-4600-ABFF-A7B02F1FE92B}" type="presParOf" srcId="{F058474E-CBA8-4752-89CA-9EC22C529256}" destId="{D43304FE-BD2E-4290-9B83-93E500A5ECE2}" srcOrd="7" destOrd="0" presId="urn:microsoft.com/office/officeart/2009/3/layout/PieProcess"/>
    <dgm:cxn modelId="{4F48882F-DC27-4C9A-879F-7884FD0B5EED}" type="presParOf" srcId="{F058474E-CBA8-4752-89CA-9EC22C529256}" destId="{A42B4DCD-837F-4EAB-A53E-5D9C54F985C5}" srcOrd="8" destOrd="0" presId="urn:microsoft.com/office/officeart/2009/3/layout/PieProcess"/>
    <dgm:cxn modelId="{3669F357-6747-44A2-99F4-6AA073D05FE9}" type="presParOf" srcId="{A42B4DCD-837F-4EAB-A53E-5D9C54F985C5}" destId="{147852E0-E199-436C-9B22-314CA92B5541}" srcOrd="0" destOrd="0" presId="urn:microsoft.com/office/officeart/2009/3/layout/PieProcess"/>
    <dgm:cxn modelId="{B30350B9-CA7E-437C-B071-F05249652DA0}" type="presParOf" srcId="{A42B4DCD-837F-4EAB-A53E-5D9C54F985C5}" destId="{711E26E6-051D-4ABC-AF6D-70F7AC27BD8C}" srcOrd="1" destOrd="0" presId="urn:microsoft.com/office/officeart/2009/3/layout/PieProcess"/>
    <dgm:cxn modelId="{49A4E51C-D2DC-4B50-8F2D-E247AC02994A}" type="presParOf" srcId="{A42B4DCD-837F-4EAB-A53E-5D9C54F985C5}" destId="{BE21BB90-8633-49AC-AA76-2A1257C84802}" srcOrd="2" destOrd="0" presId="urn:microsoft.com/office/officeart/2009/3/layout/PieProcess"/>
    <dgm:cxn modelId="{E1DBD123-2377-4A5E-A7A3-0E74E05F8C72}" type="presParOf" srcId="{F058474E-CBA8-4752-89CA-9EC22C529256}" destId="{87AF87CF-C374-487D-944D-A45642987D9F}" srcOrd="9" destOrd="0" presId="urn:microsoft.com/office/officeart/2009/3/layout/PieProcess"/>
    <dgm:cxn modelId="{653018BA-5D16-4978-BBCB-558076A32985}" type="presParOf" srcId="{F058474E-CBA8-4752-89CA-9EC22C529256}" destId="{45FA4E59-E1A1-487C-95AD-6905C5C0F68F}" srcOrd="10" destOrd="0" presId="urn:microsoft.com/office/officeart/2009/3/layout/PieProcess"/>
    <dgm:cxn modelId="{68B0FB4B-16E3-4F9B-B197-F752A581E6D1}" type="presParOf" srcId="{45FA4E59-E1A1-487C-95AD-6905C5C0F68F}" destId="{7A80A1F2-7E0B-4B70-B9EC-EE0CCD500F52}" srcOrd="0" destOrd="0" presId="urn:microsoft.com/office/officeart/2009/3/layout/PieProcess"/>
    <dgm:cxn modelId="{19A601C8-3888-4BA2-B0FF-86CE8DEA0A24}" type="presParOf" srcId="{F058474E-CBA8-4752-89CA-9EC22C529256}" destId="{A1EDBC7E-8B97-4AAA-8017-B2EF529E2484}" srcOrd="11" destOrd="0" presId="urn:microsoft.com/office/officeart/2009/3/layout/PieProcess"/>
    <dgm:cxn modelId="{81D1A672-FE38-4E35-93C6-B7F2BCB18D6B}" type="presParOf" srcId="{F058474E-CBA8-4752-89CA-9EC22C529256}" destId="{27AAAE4D-3A89-41CB-BB2A-3D0EC92EEEC0}" srcOrd="12" destOrd="0" presId="urn:microsoft.com/office/officeart/2009/3/layout/PieProcess"/>
    <dgm:cxn modelId="{E4E402B1-26F0-4F85-AC1C-2624297C00A8}" type="presParOf" srcId="{27AAAE4D-3A89-41CB-BB2A-3D0EC92EEEC0}" destId="{D260ED69-393B-4C21-868C-71735E8B8E59}" srcOrd="0" destOrd="0" presId="urn:microsoft.com/office/officeart/2009/3/layout/PieProcess"/>
    <dgm:cxn modelId="{27FAADA6-7FE8-4F2E-9258-216E91FAEB1D}" type="presParOf" srcId="{27AAAE4D-3A89-41CB-BB2A-3D0EC92EEEC0}" destId="{D6E1967B-8752-4477-B106-D0D61F90A215}" srcOrd="1" destOrd="0" presId="urn:microsoft.com/office/officeart/2009/3/layout/PieProcess"/>
    <dgm:cxn modelId="{19953383-814C-49F3-A520-2CBA5A790C60}" type="presParOf" srcId="{27AAAE4D-3A89-41CB-BB2A-3D0EC92EEEC0}" destId="{8D8BA5D1-90BD-4FF4-8128-B7E080D368E8}" srcOrd="2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25702-1DEB-43A6-B4B5-1AA0FE5A695E}">
      <dsp:nvSpPr>
        <dsp:cNvPr id="0" name=""/>
        <dsp:cNvSpPr/>
      </dsp:nvSpPr>
      <dsp:spPr>
        <a:xfrm>
          <a:off x="449307" y="772"/>
          <a:ext cx="2461738" cy="984695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2"/>
              </a:solidFill>
            </a:rPr>
            <a:t>Human Intelligence Sources</a:t>
          </a:r>
        </a:p>
      </dsp:txBody>
      <dsp:txXfrm>
        <a:off x="941655" y="772"/>
        <a:ext cx="1477043" cy="984695"/>
      </dsp:txXfrm>
    </dsp:sp>
    <dsp:sp modelId="{47D1AB1D-5BD4-4081-A69A-ACCCF29EE0EB}">
      <dsp:nvSpPr>
        <dsp:cNvPr id="0" name=""/>
        <dsp:cNvSpPr/>
      </dsp:nvSpPr>
      <dsp:spPr>
        <a:xfrm>
          <a:off x="2591020" y="84471"/>
          <a:ext cx="2043242" cy="817297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accent4">
                  <a:lumMod val="10000"/>
                </a:schemeClr>
              </a:solidFill>
            </a:rPr>
            <a:t>Identify potential intermediaries</a:t>
          </a:r>
        </a:p>
      </dsp:txBody>
      <dsp:txXfrm>
        <a:off x="2999669" y="84471"/>
        <a:ext cx="1225945" cy="817297"/>
      </dsp:txXfrm>
    </dsp:sp>
    <dsp:sp modelId="{A91418D1-8C9B-4252-BA6E-6E7D15B82BA1}">
      <dsp:nvSpPr>
        <dsp:cNvPr id="0" name=""/>
        <dsp:cNvSpPr/>
      </dsp:nvSpPr>
      <dsp:spPr>
        <a:xfrm>
          <a:off x="4348209" y="84471"/>
          <a:ext cx="2043242" cy="817297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accent4">
                  <a:lumMod val="10000"/>
                </a:schemeClr>
              </a:solidFill>
            </a:rPr>
            <a:t>Establish connections</a:t>
          </a:r>
        </a:p>
      </dsp:txBody>
      <dsp:txXfrm>
        <a:off x="4756858" y="84471"/>
        <a:ext cx="1225945" cy="817297"/>
      </dsp:txXfrm>
    </dsp:sp>
    <dsp:sp modelId="{64BF6377-41CE-4D72-8A58-BEA120CA5718}">
      <dsp:nvSpPr>
        <dsp:cNvPr id="0" name=""/>
        <dsp:cNvSpPr/>
      </dsp:nvSpPr>
      <dsp:spPr>
        <a:xfrm>
          <a:off x="449307" y="1123324"/>
          <a:ext cx="2461738" cy="984695"/>
        </a:xfrm>
        <a:prstGeom prst="chevron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2"/>
              </a:solidFill>
            </a:rPr>
            <a:t>Open-Source Intelligence</a:t>
          </a:r>
        </a:p>
      </dsp:txBody>
      <dsp:txXfrm>
        <a:off x="941655" y="1123324"/>
        <a:ext cx="1477043" cy="984695"/>
      </dsp:txXfrm>
    </dsp:sp>
    <dsp:sp modelId="{6D6779A6-BC20-40A3-915B-9EB558F51E20}">
      <dsp:nvSpPr>
        <dsp:cNvPr id="0" name=""/>
        <dsp:cNvSpPr/>
      </dsp:nvSpPr>
      <dsp:spPr>
        <a:xfrm>
          <a:off x="2591020" y="1207024"/>
          <a:ext cx="2043242" cy="817297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accent4">
                  <a:lumMod val="10000"/>
                </a:schemeClr>
              </a:solidFill>
            </a:rPr>
            <a:t>Track social media accounts of Mr Mull and associates</a:t>
          </a:r>
        </a:p>
      </dsp:txBody>
      <dsp:txXfrm>
        <a:off x="2999669" y="1207024"/>
        <a:ext cx="1225945" cy="817297"/>
      </dsp:txXfrm>
    </dsp:sp>
    <dsp:sp modelId="{5362F681-9937-47D5-ADC1-C0A2627AE496}">
      <dsp:nvSpPr>
        <dsp:cNvPr id="0" name=""/>
        <dsp:cNvSpPr/>
      </dsp:nvSpPr>
      <dsp:spPr>
        <a:xfrm>
          <a:off x="4348209" y="1207024"/>
          <a:ext cx="2043242" cy="817297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accent4">
                  <a:lumMod val="10000"/>
                </a:schemeClr>
              </a:solidFill>
            </a:rPr>
            <a:t>Map and evaluate activities of Mr Mull </a:t>
          </a:r>
        </a:p>
      </dsp:txBody>
      <dsp:txXfrm>
        <a:off x="4756858" y="1207024"/>
        <a:ext cx="1225945" cy="817297"/>
      </dsp:txXfrm>
    </dsp:sp>
    <dsp:sp modelId="{F3834F31-3B2A-4A43-AA63-98C151D31884}">
      <dsp:nvSpPr>
        <dsp:cNvPr id="0" name=""/>
        <dsp:cNvSpPr/>
      </dsp:nvSpPr>
      <dsp:spPr>
        <a:xfrm>
          <a:off x="449307" y="2263176"/>
          <a:ext cx="2461738" cy="984695"/>
        </a:xfrm>
        <a:prstGeom prst="chevron">
          <a:avLst/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Intelligence provided by States Parties</a:t>
          </a:r>
        </a:p>
      </dsp:txBody>
      <dsp:txXfrm>
        <a:off x="941655" y="2263176"/>
        <a:ext cx="1477043" cy="984695"/>
      </dsp:txXfrm>
    </dsp:sp>
    <dsp:sp modelId="{E3525F94-7EF2-4879-B8CB-BA9D9D9AA7BE}">
      <dsp:nvSpPr>
        <dsp:cNvPr id="0" name=""/>
        <dsp:cNvSpPr/>
      </dsp:nvSpPr>
      <dsp:spPr>
        <a:xfrm>
          <a:off x="2591020" y="2346875"/>
          <a:ext cx="2043242" cy="817297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>
              <a:solidFill>
                <a:schemeClr val="accent4">
                  <a:lumMod val="10000"/>
                </a:schemeClr>
              </a:solidFill>
            </a:rPr>
            <a:t>Satellite Images</a:t>
          </a:r>
        </a:p>
      </dsp:txBody>
      <dsp:txXfrm>
        <a:off x="2999669" y="2346875"/>
        <a:ext cx="1225945" cy="817297"/>
      </dsp:txXfrm>
    </dsp:sp>
    <dsp:sp modelId="{F41C2CFB-C885-4F16-AA7A-7228810A9318}">
      <dsp:nvSpPr>
        <dsp:cNvPr id="0" name=""/>
        <dsp:cNvSpPr/>
      </dsp:nvSpPr>
      <dsp:spPr>
        <a:xfrm>
          <a:off x="4348209" y="2245877"/>
          <a:ext cx="1933745" cy="1019292"/>
        </a:xfrm>
        <a:prstGeom prst="chevron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>
              <a:solidFill>
                <a:schemeClr val="accent4">
                  <a:lumMod val="10000"/>
                </a:schemeClr>
              </a:solidFill>
            </a:rPr>
            <a:t>Track (</a:t>
          </a:r>
          <a:r>
            <a:rPr lang="en-GB" sz="1200" b="0" kern="1200" dirty="0">
              <a:solidFill>
                <a:schemeClr val="accent4">
                  <a:lumMod val="10000"/>
                </a:schemeClr>
              </a:solidFill>
            </a:rPr>
            <a:t>logistical) movements around Mr Mull</a:t>
          </a:r>
        </a:p>
      </dsp:txBody>
      <dsp:txXfrm>
        <a:off x="4857855" y="2245877"/>
        <a:ext cx="914453" cy="1019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9C63E-540E-4CC6-BBC9-BE59F34A6EBB}">
      <dsp:nvSpPr>
        <dsp:cNvPr id="0" name=""/>
        <dsp:cNvSpPr/>
      </dsp:nvSpPr>
      <dsp:spPr>
        <a:xfrm>
          <a:off x="-313071" y="33281"/>
          <a:ext cx="626143" cy="626143"/>
        </a:xfrm>
        <a:prstGeom prst="chord">
          <a:avLst>
            <a:gd name="adj1" fmla="val 4800000"/>
            <a:gd name="adj2" fmla="val 16800000"/>
          </a:avLst>
        </a:prstGeom>
        <a:solidFill>
          <a:srgbClr val="B2ABA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8F9DB1-FE6D-4048-A367-308B693880DE}">
      <dsp:nvSpPr>
        <dsp:cNvPr id="0" name=""/>
        <dsp:cNvSpPr/>
      </dsp:nvSpPr>
      <dsp:spPr>
        <a:xfrm>
          <a:off x="-250457" y="86953"/>
          <a:ext cx="500914" cy="500914"/>
        </a:xfrm>
        <a:prstGeom prst="pie">
          <a:avLst>
            <a:gd name="adj1" fmla="val 13500000"/>
            <a:gd name="adj2" fmla="val 16200000"/>
          </a:avLst>
        </a:prstGeom>
        <a:solidFill>
          <a:srgbClr val="003366"/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3A898-0553-4A3D-91DE-990B423D3737}">
      <dsp:nvSpPr>
        <dsp:cNvPr id="0" name=""/>
        <dsp:cNvSpPr/>
      </dsp:nvSpPr>
      <dsp:spPr>
        <a:xfrm rot="16200000">
          <a:off x="-671875" y="1646685"/>
          <a:ext cx="1815815" cy="37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>
            <a:solidFill>
              <a:srgbClr val="333333"/>
            </a:solidFill>
          </a:endParaRPr>
        </a:p>
      </dsp:txBody>
      <dsp:txXfrm>
        <a:off x="-671875" y="1646685"/>
        <a:ext cx="1815815" cy="375685"/>
      </dsp:txXfrm>
    </dsp:sp>
    <dsp:sp modelId="{F5BC9B25-01EB-4D5C-9D4B-E9222A0EACDB}">
      <dsp:nvSpPr>
        <dsp:cNvPr id="0" name=""/>
        <dsp:cNvSpPr/>
      </dsp:nvSpPr>
      <dsp:spPr>
        <a:xfrm>
          <a:off x="0" y="2"/>
          <a:ext cx="1636500" cy="1508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de-DE" sz="1800" b="1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Palatino"/>
              <a:ea typeface="+mn-ea"/>
              <a:cs typeface="+mn-cs"/>
            </a:rPr>
            <a:t>Operational</a:t>
          </a:r>
          <a:endParaRPr lang="en-GB" sz="1800" b="1" u="none" kern="1200" dirty="0">
            <a:solidFill>
              <a:srgbClr val="333333"/>
            </a:solidFill>
            <a:latin typeface="Palatino Linotype" panose="02040502050505030304" pitchFamily="18" charset="0"/>
          </a:endParaRPr>
        </a:p>
      </dsp:txBody>
      <dsp:txXfrm>
        <a:off x="0" y="2"/>
        <a:ext cx="1636500" cy="1508228"/>
      </dsp:txXfrm>
    </dsp:sp>
    <dsp:sp modelId="{2ADE3605-9CC5-4B51-B4A8-4DCEAAB1B827}">
      <dsp:nvSpPr>
        <dsp:cNvPr id="0" name=""/>
        <dsp:cNvSpPr/>
      </dsp:nvSpPr>
      <dsp:spPr>
        <a:xfrm>
          <a:off x="1892870" y="15486"/>
          <a:ext cx="626143" cy="626143"/>
        </a:xfrm>
        <a:prstGeom prst="chord">
          <a:avLst>
            <a:gd name="adj1" fmla="val 4800000"/>
            <a:gd name="adj2" fmla="val 16800000"/>
          </a:avLst>
        </a:prstGeom>
        <a:solidFill>
          <a:srgbClr val="B2ABA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B0791-FA7A-4460-BD24-0685724714E7}">
      <dsp:nvSpPr>
        <dsp:cNvPr id="0" name=""/>
        <dsp:cNvSpPr/>
      </dsp:nvSpPr>
      <dsp:spPr>
        <a:xfrm>
          <a:off x="1954817" y="88496"/>
          <a:ext cx="500914" cy="500914"/>
        </a:xfrm>
        <a:prstGeom prst="pie">
          <a:avLst>
            <a:gd name="adj1" fmla="val 10800000"/>
            <a:gd name="adj2" fmla="val 16200000"/>
          </a:avLst>
        </a:prstGeom>
        <a:solidFill>
          <a:srgbClr val="003366"/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2A852-F669-4E6C-BD39-1BC97AB8CC99}">
      <dsp:nvSpPr>
        <dsp:cNvPr id="0" name=""/>
        <dsp:cNvSpPr/>
      </dsp:nvSpPr>
      <dsp:spPr>
        <a:xfrm rot="16200000">
          <a:off x="1620692" y="1627110"/>
          <a:ext cx="1815815" cy="37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>
            <a:solidFill>
              <a:srgbClr val="333333"/>
            </a:solidFill>
          </a:endParaRPr>
        </a:p>
      </dsp:txBody>
      <dsp:txXfrm>
        <a:off x="1620692" y="1627110"/>
        <a:ext cx="1815815" cy="375685"/>
      </dsp:txXfrm>
    </dsp:sp>
    <dsp:sp modelId="{504294F6-ADD3-409B-B0DD-D0E8954FB1B3}">
      <dsp:nvSpPr>
        <dsp:cNvPr id="0" name=""/>
        <dsp:cNvSpPr/>
      </dsp:nvSpPr>
      <dsp:spPr>
        <a:xfrm>
          <a:off x="2348233" y="0"/>
          <a:ext cx="1609851" cy="1964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333333"/>
              </a:solidFill>
              <a:latin typeface="Palatino Linotype" panose="02040502050505030304" pitchFamily="18" charset="0"/>
            </a:rPr>
            <a:t>Political Support/</a:t>
          </a:r>
          <a:br>
            <a:rPr lang="en-US" sz="1800" b="1" kern="1200" dirty="0">
              <a:solidFill>
                <a:srgbClr val="333333"/>
              </a:solidFill>
              <a:latin typeface="Palatino Linotype" panose="02040502050505030304" pitchFamily="18" charset="0"/>
            </a:rPr>
          </a:br>
          <a:r>
            <a:rPr lang="en-US" sz="1800" b="1" kern="1200" dirty="0">
              <a:solidFill>
                <a:srgbClr val="333333"/>
              </a:solidFill>
              <a:latin typeface="Palatino Linotype" panose="02040502050505030304" pitchFamily="18" charset="0"/>
            </a:rPr>
            <a:t>Judicial Cooperation</a:t>
          </a:r>
          <a:endParaRPr lang="en-GB" sz="1800" kern="1200" dirty="0">
            <a:solidFill>
              <a:srgbClr val="333333"/>
            </a:solidFill>
            <a:latin typeface="Palatino Linotype" panose="02040502050505030304" pitchFamily="18" charset="0"/>
          </a:endParaRPr>
        </a:p>
      </dsp:txBody>
      <dsp:txXfrm>
        <a:off x="2348233" y="0"/>
        <a:ext cx="1609851" cy="1964211"/>
      </dsp:txXfrm>
    </dsp:sp>
    <dsp:sp modelId="{147852E0-E199-436C-9B22-314CA92B5541}">
      <dsp:nvSpPr>
        <dsp:cNvPr id="0" name=""/>
        <dsp:cNvSpPr/>
      </dsp:nvSpPr>
      <dsp:spPr>
        <a:xfrm>
          <a:off x="4217279" y="-6259"/>
          <a:ext cx="626143" cy="626143"/>
        </a:xfrm>
        <a:prstGeom prst="chord">
          <a:avLst>
            <a:gd name="adj1" fmla="val 4800000"/>
            <a:gd name="adj2" fmla="val 16800000"/>
          </a:avLst>
        </a:prstGeom>
        <a:solidFill>
          <a:srgbClr val="B2ABA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E26E6-051D-4ABC-AF6D-70F7AC27BD8C}">
      <dsp:nvSpPr>
        <dsp:cNvPr id="0" name=""/>
        <dsp:cNvSpPr/>
      </dsp:nvSpPr>
      <dsp:spPr>
        <a:xfrm>
          <a:off x="4275911" y="62128"/>
          <a:ext cx="500914" cy="500914"/>
        </a:xfrm>
        <a:prstGeom prst="pie">
          <a:avLst>
            <a:gd name="adj1" fmla="val 8100000"/>
            <a:gd name="adj2" fmla="val 16200000"/>
          </a:avLst>
        </a:prstGeom>
        <a:solidFill>
          <a:srgbClr val="003366"/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1BB90-8633-49AC-AA76-2A1257C84802}">
      <dsp:nvSpPr>
        <dsp:cNvPr id="0" name=""/>
        <dsp:cNvSpPr/>
      </dsp:nvSpPr>
      <dsp:spPr>
        <a:xfrm rot="16200000">
          <a:off x="3932910" y="1627110"/>
          <a:ext cx="1815815" cy="37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>
            <a:solidFill>
              <a:srgbClr val="333333"/>
            </a:solidFill>
          </a:endParaRPr>
        </a:p>
      </dsp:txBody>
      <dsp:txXfrm>
        <a:off x="3932910" y="1627110"/>
        <a:ext cx="1815815" cy="375685"/>
      </dsp:txXfrm>
    </dsp:sp>
    <dsp:sp modelId="{7A80A1F2-7E0B-4B70-B9EC-EE0CCD500F52}">
      <dsp:nvSpPr>
        <dsp:cNvPr id="0" name=""/>
        <dsp:cNvSpPr/>
      </dsp:nvSpPr>
      <dsp:spPr>
        <a:xfrm>
          <a:off x="4634954" y="6176"/>
          <a:ext cx="1312997" cy="938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333333"/>
              </a:solidFill>
              <a:latin typeface="Palatino Linotype" panose="02040502050505030304" pitchFamily="18" charset="0"/>
            </a:rPr>
            <a:t>Legal</a:t>
          </a:r>
        </a:p>
      </dsp:txBody>
      <dsp:txXfrm>
        <a:off x="4634954" y="6176"/>
        <a:ext cx="1312997" cy="938563"/>
      </dsp:txXfrm>
    </dsp:sp>
    <dsp:sp modelId="{D260ED69-393B-4C21-868C-71735E8B8E59}">
      <dsp:nvSpPr>
        <dsp:cNvPr id="0" name=""/>
        <dsp:cNvSpPr/>
      </dsp:nvSpPr>
      <dsp:spPr>
        <a:xfrm>
          <a:off x="6007851" y="-9990"/>
          <a:ext cx="626143" cy="626143"/>
        </a:xfrm>
        <a:prstGeom prst="chord">
          <a:avLst>
            <a:gd name="adj1" fmla="val 4800000"/>
            <a:gd name="adj2" fmla="val 16800000"/>
          </a:avLst>
        </a:prstGeom>
        <a:solidFill>
          <a:srgbClr val="B2ABA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1967B-8752-4477-B106-D0D61F90A215}">
      <dsp:nvSpPr>
        <dsp:cNvPr id="0" name=""/>
        <dsp:cNvSpPr/>
      </dsp:nvSpPr>
      <dsp:spPr>
        <a:xfrm>
          <a:off x="6070456" y="52620"/>
          <a:ext cx="500914" cy="500914"/>
        </a:xfrm>
        <a:prstGeom prst="pie">
          <a:avLst>
            <a:gd name="adj1" fmla="val 5400000"/>
            <a:gd name="adj2" fmla="val 16200000"/>
          </a:avLst>
        </a:prstGeom>
        <a:solidFill>
          <a:srgbClr val="003366"/>
        </a:solidFill>
        <a:ln w="25400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BA5D1-90BD-4FF4-8128-B7E080D368E8}">
      <dsp:nvSpPr>
        <dsp:cNvPr id="0" name=""/>
        <dsp:cNvSpPr/>
      </dsp:nvSpPr>
      <dsp:spPr>
        <a:xfrm rot="16200000">
          <a:off x="5948273" y="1627110"/>
          <a:ext cx="1815815" cy="375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>
            <a:solidFill>
              <a:srgbClr val="333333"/>
            </a:solidFill>
          </a:endParaRPr>
        </a:p>
      </dsp:txBody>
      <dsp:txXfrm>
        <a:off x="5948273" y="1627110"/>
        <a:ext cx="1815815" cy="375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6441B3-EFF4-40E9-9527-1F1D0354699F}" type="datetime1">
              <a:rPr lang="en-US"/>
              <a:pPr>
                <a:defRPr/>
              </a:pPr>
              <a:t>12/3/2024</a:t>
            </a:fld>
            <a:endParaRPr lang="nl-N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nl-NL"/>
              <a:t>International Criminal Court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0DD311-F8DD-4978-9977-B1B4546F2A4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65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9F519E-A2C2-4FA1-AB04-681383195BDD}" type="datetime1">
              <a:rPr lang="en-GB"/>
              <a:pPr>
                <a:defRPr/>
              </a:pPr>
              <a:t>03/12/2024</a:t>
            </a:fld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en-GB"/>
              <a:t>International Criminal Court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4E1AD2-59AE-456E-AB2F-2B383A36F6B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26169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In January 2019, a Pre-Trial Chamber of the ICC issues an </a:t>
            </a:r>
            <a:r>
              <a:rPr lang="en-GB" sz="1200" b="1" dirty="0">
                <a:solidFill>
                  <a:srgbClr val="FF0000"/>
                </a:solidFill>
                <a:latin typeface="+mn-lt"/>
              </a:rPr>
              <a:t>under seal </a:t>
            </a: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Warrant of Arrest against Minister of Defence of the Republic of Brazana, Mr Mull</a:t>
            </a:r>
          </a:p>
          <a:p>
            <a:pPr algn="l"/>
            <a:endParaRPr lang="en-GB" sz="12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GB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Mr Mull is allegedly responsible for crimes against humanity and war crimes committed on the territory of Brazana between June and September 2018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79F519E-A2C2-4FA1-AB04-681383195BDD}" type="datetime1">
              <a:rPr lang="en-GB" smtClean="0"/>
              <a:pPr>
                <a:defRPr/>
              </a:pPr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International Criminal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4E1AD2-59AE-456E-AB2F-2B383A36F6BC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2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79F519E-A2C2-4FA1-AB04-681383195BDD}" type="datetime1">
              <a:rPr lang="en-GB" smtClean="0"/>
              <a:pPr>
                <a:defRPr/>
              </a:pPr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International Criminal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4E1AD2-59AE-456E-AB2F-2B383A36F6BC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541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Icons source </a:t>
            </a:r>
            <a:br>
              <a:rPr lang="en-GB" dirty="0"/>
            </a:br>
            <a:r>
              <a:rPr lang="en-GB" dirty="0"/>
              <a:t>https://www.flaticon.com/free-icon/united-states-of-america_555526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79F519E-A2C2-4FA1-AB04-681383195BDD}" type="datetime1">
              <a:rPr lang="en-GB" smtClean="0"/>
              <a:pPr>
                <a:defRPr/>
              </a:pPr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International Criminal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4E1AD2-59AE-456E-AB2F-2B383A36F6BC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204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Icons source </a:t>
            </a:r>
            <a:br>
              <a:rPr lang="en-GB" dirty="0"/>
            </a:br>
            <a:r>
              <a:rPr lang="en-GB" dirty="0"/>
              <a:t>https://www.flaticon.com/free-icon/united-states-of-america_555526</a:t>
            </a:r>
            <a:br>
              <a:rPr lang="en-GB" dirty="0"/>
            </a:br>
            <a:br>
              <a:rPr lang="en-GB" dirty="0"/>
            </a:br>
            <a:r>
              <a:rPr lang="en-GB" dirty="0"/>
              <a:t>5 Diplomatic Steps: </a:t>
            </a:r>
            <a:br>
              <a:rPr lang="en-GB" dirty="0"/>
            </a:br>
            <a:r>
              <a:rPr lang="en-GB" dirty="0"/>
              <a:t>Mention that information might be communicated to state party or organization – if applicable/relevant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79F519E-A2C2-4FA1-AB04-681383195BDD}" type="datetime1">
              <a:rPr lang="en-GB" smtClean="0"/>
              <a:pPr>
                <a:defRPr/>
              </a:pPr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International Criminal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4E1AD2-59AE-456E-AB2F-2B383A36F6BC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91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Palatino Linotype" panose="02040502050505030304" pitchFamily="18" charset="0"/>
              </a:rPr>
              <a:t>Registry Requests for Arrest and Surrender –  </a:t>
            </a:r>
            <a:br>
              <a:rPr lang="en-GB" b="1" dirty="0">
                <a:latin typeface="Palatino Linotype" panose="02040502050505030304" pitchFamily="18" charset="0"/>
              </a:rPr>
            </a:br>
            <a:r>
              <a:rPr lang="en-GB" b="0" dirty="0">
                <a:latin typeface="Palatino Linotype" panose="02040502050505030304" pitchFamily="18" charset="0"/>
              </a:rPr>
              <a:t>For Requests for Arrest and Surrender, the Registry aims to provide a “full package” to the requested States, including intelligence, support from various States, information from private actors relating to the probable location of a suspect; High-level mission</a:t>
            </a:r>
            <a:br>
              <a:rPr lang="en-GB" dirty="0">
                <a:latin typeface="Palatino Linotype" panose="02040502050505030304" pitchFamily="18" charset="0"/>
              </a:rPr>
            </a:br>
            <a:br>
              <a:rPr lang="en-GB" b="1" dirty="0">
                <a:latin typeface="Palatino Linotype" panose="02040502050505030304" pitchFamily="18" charset="0"/>
              </a:rPr>
            </a:br>
            <a:r>
              <a:rPr lang="en-GB" b="1" dirty="0">
                <a:latin typeface="Palatino Linotype" panose="02040502050505030304" pitchFamily="18" charset="0"/>
              </a:rPr>
              <a:t>Determined exact location: </a:t>
            </a:r>
            <a:br>
              <a:rPr lang="en-GB" b="1" dirty="0">
                <a:latin typeface="Palatino Linotype" panose="02040502050505030304" pitchFamily="18" charset="0"/>
              </a:rPr>
            </a:br>
            <a:r>
              <a:rPr lang="en-GB" dirty="0">
                <a:latin typeface="Palatino Linotype" panose="02040502050505030304" pitchFamily="18" charset="0"/>
              </a:rPr>
              <a:t>-Registry sources: </a:t>
            </a: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Palatino Linotype" panose="02040502050505030304" pitchFamily="18" charset="0"/>
              </a:rPr>
              <a:t>Receiving detailed information about activities, level of protection, and most frequented locations of suspect </a:t>
            </a:r>
            <a:br>
              <a:rPr lang="en-GB" sz="1200" dirty="0">
                <a:solidFill>
                  <a:schemeClr val="accent4">
                    <a:lumMod val="10000"/>
                  </a:schemeClr>
                </a:solidFill>
                <a:latin typeface="Palatino Linotype" panose="02040502050505030304" pitchFamily="18" charset="0"/>
              </a:rPr>
            </a:b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Palatino Linotype" panose="02040502050505030304" pitchFamily="18" charset="0"/>
              </a:rPr>
              <a:t>-Registry &amp; OTP efforts in Suspects at Large Working Group: </a:t>
            </a: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wider analysis of remote</a:t>
            </a:r>
            <a:b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and hard-to-access area – providing satellite imageries and cartographic details along with</a:t>
            </a:r>
            <a:b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Request for Arrest and Surrender </a:t>
            </a:r>
            <a:b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b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2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Successful cooperation</a:t>
            </a:r>
            <a:b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-In this scenario, Registry operationalized Recommendations for </a:t>
            </a:r>
            <a:r>
              <a:rPr lang="en-GB" sz="1200" dirty="0">
                <a:solidFill>
                  <a:srgbClr val="000000"/>
                </a:solidFill>
                <a:latin typeface="Palatino Linotype" panose="02040502050505030304" pitchFamily="18" charset="0"/>
              </a:rPr>
              <a:t>activities on suspects at large on a situation level, as well as operational level – involving </a:t>
            </a:r>
            <a:br>
              <a:rPr lang="en-GB" sz="1200" dirty="0">
                <a:solidFill>
                  <a:srgbClr val="000000"/>
                </a:solidFill>
                <a:latin typeface="Palatino Linotype" panose="02040502050505030304" pitchFamily="18" charset="0"/>
              </a:rPr>
            </a:br>
            <a:r>
              <a:rPr lang="en-GB" sz="1200" dirty="0">
                <a:solidFill>
                  <a:srgbClr val="000000"/>
                </a:solidFill>
                <a:latin typeface="Palatino Linotype" panose="02040502050505030304" pitchFamily="18" charset="0"/>
              </a:rPr>
              <a:t>four States in successful arrest operation</a:t>
            </a:r>
            <a:r>
              <a:rPr lang="en-GB" sz="12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 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+mn-lt"/>
            </a:endParaRPr>
          </a:p>
          <a:p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F519E-A2C2-4FA1-AB04-681383195BDD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03/12/2024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" charset="0"/>
                <a:ea typeface="+mn-ea"/>
                <a:cs typeface="+mn-cs"/>
              </a:rPr>
              <a:t>International Criminal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4E1AD2-59AE-456E-AB2F-2B383A36F6BC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412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1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Operational: </a:t>
            </a:r>
          </a:p>
          <a:p>
            <a:pPr algn="ctr"/>
            <a:endParaRPr lang="en-US" sz="1800" dirty="0">
              <a:solidFill>
                <a:srgbClr val="FFFFFF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Identifying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location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suspect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Lack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intelligence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/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information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on the probable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location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suspects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Limited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capacities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and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resources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endParaRPr lang="en-GB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ctr"/>
            <a:endParaRPr lang="en-US" sz="1800" dirty="0">
              <a:solidFill>
                <a:srgbClr val="FFFFFF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800" u="none" dirty="0">
              <a:solidFill>
                <a:srgbClr val="FFFFFF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800" b="1" u="none" dirty="0">
                <a:solidFill>
                  <a:schemeClr val="accent4">
                    <a:lumMod val="10000"/>
                  </a:schemeClr>
                </a:solidFill>
                <a:latin typeface="Palatino Linotype" panose="02040502050505030304" pitchFamily="18" charset="0"/>
              </a:rPr>
              <a:t>Political support/</a:t>
            </a:r>
            <a:r>
              <a:rPr lang="de-DE" sz="1800" b="1" u="none" dirty="0" err="1">
                <a:solidFill>
                  <a:schemeClr val="accent4">
                    <a:lumMod val="10000"/>
                  </a:schemeClr>
                </a:solidFill>
                <a:latin typeface="Palatino Linotype" panose="02040502050505030304" pitchFamily="18" charset="0"/>
              </a:rPr>
              <a:t>Judicial</a:t>
            </a:r>
            <a:r>
              <a:rPr lang="de-DE" sz="1800" b="1" u="none" dirty="0">
                <a:solidFill>
                  <a:schemeClr val="accent4">
                    <a:lumMod val="10000"/>
                  </a:schemeClr>
                </a:solidFill>
                <a:latin typeface="Palatino Linotype" panose="02040502050505030304" pitchFamily="18" charset="0"/>
              </a:rPr>
              <a:t> Cooperation</a:t>
            </a:r>
            <a:endParaRPr lang="en-GB" sz="1800" b="1" u="none" dirty="0">
              <a:solidFill>
                <a:schemeClr val="accent4">
                  <a:lumMod val="10000"/>
                </a:schemeClr>
              </a:solidFill>
              <a:latin typeface="Palatino Linotype" panose="0204050205050503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Lack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cooperation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in an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effective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and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timely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fashion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Lack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political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willingness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to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cooperate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with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the Court on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arrest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and surrender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suspects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Sensitive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nature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arresting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and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surrendering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ICC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suspects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at large 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considerations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about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potential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political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consequences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Travels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high-level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suspects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at large,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including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sitting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heads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States, to ICC States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Parties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occupying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high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amount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time,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resources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, and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capacities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l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l"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Legal</a:t>
            </a:r>
            <a:br>
              <a:rPr lang="en-US" sz="1800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endParaRPr lang="en-US" sz="1800" dirty="0">
              <a:solidFill>
                <a:srgbClr val="FFFFFF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Absence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sufficient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b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implementing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legislation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for ICC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cooperation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requests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Technical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delays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due to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intricate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national legal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procedures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unknown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to Registry</a:t>
            </a:r>
          </a:p>
          <a:p>
            <a:pPr marL="0" indent="0" algn="l">
              <a:buFont typeface="Wingdings" panose="05000000000000000000" pitchFamily="2" charset="2"/>
              <a:buNone/>
            </a:pPr>
            <a:br>
              <a:rPr lang="de-DE" sz="1800" b="1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Risk of Leaks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</a:rPr>
              <a:t>Risk of Leaks particularly problematic for under seal or secret arrest warrants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Conclusion</a:t>
            </a:r>
            <a:b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Operationalization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of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Recommendations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key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</a:rPr>
              <a:t>priority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for 2025</a:t>
            </a:r>
            <a:b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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Encourage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 States to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proactively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 </a:t>
            </a:r>
            <a:r>
              <a:rPr lang="de-DE" sz="1800" dirty="0" err="1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reach</a:t>
            </a:r>
            <a:r>
              <a:rPr lang="de-DE" sz="1800" dirty="0">
                <a:solidFill>
                  <a:schemeClr val="bg2">
                    <a:lumMod val="50000"/>
                  </a:schemeClr>
                </a:solidFill>
                <a:latin typeface="+mn-lt"/>
                <a:sym typeface="Wingdings" panose="05000000000000000000" pitchFamily="2" charset="2"/>
              </a:rPr>
              <a:t> out to the Court</a:t>
            </a:r>
            <a:endParaRPr lang="de-DE" sz="18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algn="l"/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solidFill>
                  <a:srgbClr val="FFFFFF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F519E-A2C2-4FA1-AB04-681383195BDD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03/12/2024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" charset="0"/>
                <a:ea typeface="+mn-ea"/>
                <a:cs typeface="+mn-cs"/>
              </a:rPr>
              <a:t>International Criminal Court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4E1AD2-59AE-456E-AB2F-2B383A36F6BC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757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01189B8E-D49B-4EE6-A948-F9F0EE6199D7}" type="datetime1">
              <a:rPr lang="en-GB" altLang="en-US" sz="1200"/>
              <a:pPr/>
              <a:t>03/12/2024</a:t>
            </a:fld>
            <a:endParaRPr lang="en-GB" altLang="en-US" sz="120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r>
              <a:rPr lang="en-GB" altLang="en-US" sz="1200"/>
              <a:t>International Criminal Court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fld id="{6CB23641-94DE-49E5-A588-7AB29E31D6C8}" type="slidenum">
              <a:rPr lang="nl-NL" altLang="en-US" sz="1200"/>
              <a:pPr/>
              <a:t>9</a:t>
            </a:fld>
            <a:endParaRPr lang="nl-NL" altLang="en-US" sz="1200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828800"/>
            <a:ext cx="457200" cy="44958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1828800"/>
            <a:ext cx="457200" cy="44958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81200" y="1828800"/>
            <a:ext cx="6324600" cy="44958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763000" y="1828800"/>
            <a:ext cx="381000" cy="44958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457200" y="6477000"/>
            <a:ext cx="0" cy="228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3124200" y="6477000"/>
            <a:ext cx="0" cy="228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7772400" y="6477000"/>
            <a:ext cx="0" cy="228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0" y="1828800"/>
            <a:ext cx="457200" cy="4495800"/>
          </a:xfrm>
          <a:prstGeom prst="rect">
            <a:avLst/>
          </a:prstGeom>
          <a:solidFill>
            <a:srgbClr val="FF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1066800" y="1828800"/>
            <a:ext cx="457200" cy="4495800"/>
          </a:xfrm>
          <a:prstGeom prst="rect">
            <a:avLst/>
          </a:prstGeom>
          <a:solidFill>
            <a:srgbClr val="67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686800" y="1828800"/>
            <a:ext cx="457200" cy="4495800"/>
          </a:xfrm>
          <a:prstGeom prst="rect">
            <a:avLst/>
          </a:prstGeom>
          <a:solidFill>
            <a:srgbClr val="66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7824788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47800" y="1828800"/>
            <a:ext cx="304800" cy="4495800"/>
          </a:xfrm>
          <a:prstGeom prst="rect">
            <a:avLst/>
          </a:prstGeom>
          <a:solidFill>
            <a:srgbClr val="CC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90800" y="2362200"/>
            <a:ext cx="35052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962400"/>
            <a:ext cx="5334000" cy="1752600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7B0A7-FAE3-4B99-9E71-2DEA16B50D9C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1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18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BF11D-14B6-47F5-B922-1036DD963CE6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399748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188B-D84A-4282-A87B-95EBF5076B2F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DEC05-98C1-4297-B318-DE7146414F37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75787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1905000"/>
            <a:ext cx="1657350" cy="4191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1905000"/>
            <a:ext cx="4819650" cy="4191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AAF7D-1A3C-4F72-9D7B-42FCA5B98AFF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8A106-3155-4F0A-9E51-FFA67E250F37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65172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4BD49-D52B-4219-BF7A-10F5CDA12979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E4DA8-629C-449E-97E2-5FB8C1765D50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36804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0498-4F38-4030-A7A0-CB8731BBB9D0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7D844-E0DD-4C5B-848D-D9A73CE17DAD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393073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2743200"/>
            <a:ext cx="3238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743200"/>
            <a:ext cx="32385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62E92-2A3C-4F2A-A843-D24163D77D7A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C275F-AAB4-49AC-927B-4415660EE4F3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35997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5219-72E7-4C84-B397-867610412B91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2D2C9-BD3F-476C-BD90-6F48D18F74D6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39379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F3012-2E56-4F98-8ABB-CE5FFAE3AE4B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8AD88-78EF-48B8-BE76-76DC53D838B7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3324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81CEB-61A5-4AA7-B3AF-81B40E8AF286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C0D9-88EC-40E9-B530-9C11383EE712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56450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87287-E1DF-44A4-B943-1F155D4769A3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A679-4D84-454E-889B-64BF4252AF2E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53345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8488D-CD79-49A1-A84B-F13FE637724A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International Criminal Court</a:t>
            </a:r>
            <a:endParaRPr lang="en-GB">
              <a:solidFill>
                <a:schemeClr val="tx1"/>
              </a:solidFill>
              <a:latin typeface="Times" pitchFamily="1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C5D42-7C08-4FFC-917A-1316B86F980F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178695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0" y="1828800"/>
            <a:ext cx="533400" cy="44958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Rectangle 13"/>
          <p:cNvSpPr>
            <a:spLocks noChangeArrowheads="1"/>
          </p:cNvSpPr>
          <p:nvPr/>
        </p:nvSpPr>
        <p:spPr bwMode="auto">
          <a:xfrm>
            <a:off x="1066800" y="1828800"/>
            <a:ext cx="7239000" cy="44958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14"/>
          <p:cNvSpPr>
            <a:spLocks noChangeArrowheads="1"/>
          </p:cNvSpPr>
          <p:nvPr/>
        </p:nvSpPr>
        <p:spPr bwMode="auto">
          <a:xfrm>
            <a:off x="8534400" y="1828800"/>
            <a:ext cx="609600" cy="4495800"/>
          </a:xfrm>
          <a:prstGeom prst="rect">
            <a:avLst/>
          </a:prstGeom>
          <a:solidFill>
            <a:srgbClr val="66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905000"/>
            <a:ext cx="6629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2743200"/>
            <a:ext cx="6629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fld id="{6F6915B1-BFB4-4A56-B550-3850219E6F92}" type="datetime2">
              <a:rPr lang="en-GB"/>
              <a:pPr>
                <a:defRPr/>
              </a:pPr>
              <a:t>Tuesday, 03 December 2024</a:t>
            </a:fld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International Criminal Court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77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1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fld id="{8A3E9F64-DB57-4808-9A5D-D3A5033B7F43}" type="slidenum">
              <a:rPr lang="en-GB"/>
              <a:pPr>
                <a:defRPr/>
              </a:pPr>
              <a:t>‹#›</a:t>
            </a:fld>
            <a:endParaRPr lang="en-GB" sz="1000"/>
          </a:p>
        </p:txBody>
      </p:sp>
      <p:sp>
        <p:nvSpPr>
          <p:cNvPr id="1034" name="Line 15"/>
          <p:cNvSpPr>
            <a:spLocks noChangeShapeType="1"/>
          </p:cNvSpPr>
          <p:nvPr/>
        </p:nvSpPr>
        <p:spPr bwMode="auto">
          <a:xfrm>
            <a:off x="457200" y="6477000"/>
            <a:ext cx="0" cy="228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5" name="Line 16"/>
          <p:cNvSpPr>
            <a:spLocks noChangeShapeType="1"/>
          </p:cNvSpPr>
          <p:nvPr/>
        </p:nvSpPr>
        <p:spPr bwMode="auto">
          <a:xfrm>
            <a:off x="3124200" y="6477000"/>
            <a:ext cx="0" cy="228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6" name="Line 17"/>
          <p:cNvSpPr>
            <a:spLocks noChangeShapeType="1"/>
          </p:cNvSpPr>
          <p:nvPr/>
        </p:nvSpPr>
        <p:spPr bwMode="auto">
          <a:xfrm>
            <a:off x="7772400" y="6477000"/>
            <a:ext cx="0" cy="228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37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457200"/>
            <a:ext cx="7824787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08B99A-1053-B37F-939B-D25CEFD6D33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44112" y="63500"/>
            <a:ext cx="1295400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[ICC] RESTRICTED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Palatino" pitchFamily="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jpeg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jpeg"/><Relationship Id="rId7" Type="http://schemas.openxmlformats.org/officeDocument/2006/relationships/image" Target="../media/image2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2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.jpeg"/><Relationship Id="rId7" Type="http://schemas.openxmlformats.org/officeDocument/2006/relationships/image" Target="../media/image2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svg"/><Relationship Id="rId3" Type="http://schemas.openxmlformats.org/officeDocument/2006/relationships/image" Target="../media/image2.jpeg"/><Relationship Id="rId7" Type="http://schemas.openxmlformats.org/officeDocument/2006/relationships/image" Target="../media/image30.sv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34.svg"/><Relationship Id="rId5" Type="http://schemas.openxmlformats.org/officeDocument/2006/relationships/image" Target="../media/image20.svg"/><Relationship Id="rId10" Type="http://schemas.openxmlformats.org/officeDocument/2006/relationships/image" Target="../media/image33.png"/><Relationship Id="rId4" Type="http://schemas.openxmlformats.org/officeDocument/2006/relationships/image" Target="../media/image19.png"/><Relationship Id="rId9" Type="http://schemas.openxmlformats.org/officeDocument/2006/relationships/image" Target="../media/image3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.jpeg"/><Relationship Id="rId7" Type="http://schemas.openxmlformats.org/officeDocument/2006/relationships/diagramLayout" Target="../diagrams/layout2.xml"/><Relationship Id="rId12" Type="http://schemas.openxmlformats.org/officeDocument/2006/relationships/image" Target="../media/image4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11" Type="http://schemas.openxmlformats.org/officeDocument/2006/relationships/image" Target="../media/image39.png"/><Relationship Id="rId5" Type="http://schemas.openxmlformats.org/officeDocument/2006/relationships/image" Target="../media/image38.svg"/><Relationship Id="rId10" Type="http://schemas.microsoft.com/office/2007/relationships/diagramDrawing" Target="../diagrams/drawing2.xml"/><Relationship Id="rId4" Type="http://schemas.openxmlformats.org/officeDocument/2006/relationships/image" Target="../media/image37.png"/><Relationship Id="rId9" Type="http://schemas.openxmlformats.org/officeDocument/2006/relationships/diagramColors" Target="../diagrams/colors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A4EE4DA8-629C-449E-97E2-5FB8C1765D50}" type="slidenum">
              <a:rPr lang="en-GB" smtClean="0"/>
              <a:pPr>
                <a:spcAft>
                  <a:spcPts val="600"/>
                </a:spcAft>
                <a:defRPr/>
              </a:pPr>
              <a:t>1</a:t>
            </a:fld>
            <a:endParaRPr lang="en-GB" dirty="0"/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2">
            <a:extLst>
              <a:ext uri="{FF2B5EF4-FFF2-40B4-BE49-F238E27FC236}">
                <a16:creationId xmlns:a16="http://schemas.microsoft.com/office/drawing/2014/main" id="{4D8DAC68-1EC0-3E52-342C-61186CE474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6837" y="1484784"/>
            <a:ext cx="6324600" cy="449580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pPr algn="ctr"/>
            <a:br>
              <a:rPr lang="en-GB" altLang="en-US" sz="3600" dirty="0"/>
            </a:br>
            <a:r>
              <a:rPr lang="en-GB" altLang="en-US" sz="2400" b="0" i="1" dirty="0"/>
              <a:t> Registry &amp; OTP Arrest Efforts</a:t>
            </a:r>
            <a:br>
              <a:rPr lang="en-GB" altLang="en-US" sz="3600" dirty="0"/>
            </a:br>
            <a:br>
              <a:rPr lang="en-GB" altLang="en-US" sz="3600" dirty="0"/>
            </a:br>
            <a:r>
              <a:rPr lang="en-GB" altLang="en-US" sz="3600" dirty="0"/>
              <a:t>Arrest and Surrender</a:t>
            </a:r>
            <a:br>
              <a:rPr lang="en-GB" altLang="en-US" sz="3600" dirty="0"/>
            </a:br>
            <a:r>
              <a:rPr lang="en-GB" altLang="en-US" sz="3600" dirty="0"/>
              <a:t>of Mr Cezar Mull</a:t>
            </a:r>
            <a:br>
              <a:rPr lang="en-GB" altLang="en-US" sz="3600" dirty="0"/>
            </a:br>
            <a:endParaRPr lang="en-GB" altLang="en-US" sz="2800" b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0418E4-1D79-5040-9D53-835B7C08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7693" y="6437259"/>
            <a:ext cx="25908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02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A71F9C-EC16-7D77-8A92-C8F4EF49E74F}"/>
              </a:ext>
            </a:extLst>
          </p:cNvPr>
          <p:cNvSpPr txBox="1"/>
          <p:nvPr/>
        </p:nvSpPr>
        <p:spPr>
          <a:xfrm>
            <a:off x="5229636" y="1988840"/>
            <a:ext cx="1800200" cy="44484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A4EE4DA8-629C-449E-97E2-5FB8C1765D50}" type="slidenum">
              <a:rPr lang="en-GB" smtClean="0"/>
              <a:pPr>
                <a:spcAft>
                  <a:spcPts val="600"/>
                </a:spcAft>
                <a:defRPr/>
              </a:pPr>
              <a:t>2</a:t>
            </a:fld>
            <a:endParaRPr lang="en-GB" dirty="0"/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Arrow: Down 26">
            <a:extLst>
              <a:ext uri="{FF2B5EF4-FFF2-40B4-BE49-F238E27FC236}">
                <a16:creationId xmlns:a16="http://schemas.microsoft.com/office/drawing/2014/main" id="{2AEDA9B6-0DAE-57F3-7E7F-45F2D806140D}"/>
              </a:ext>
            </a:extLst>
          </p:cNvPr>
          <p:cNvSpPr/>
          <p:nvPr/>
        </p:nvSpPr>
        <p:spPr bwMode="auto">
          <a:xfrm>
            <a:off x="1378496" y="3124290"/>
            <a:ext cx="432048" cy="792088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6EEBD2E5-1E68-DA40-8359-A3E33EACC911}"/>
              </a:ext>
            </a:extLst>
          </p:cNvPr>
          <p:cNvSpPr/>
          <p:nvPr/>
        </p:nvSpPr>
        <p:spPr bwMode="auto">
          <a:xfrm>
            <a:off x="7848484" y="3259839"/>
            <a:ext cx="432048" cy="792088"/>
          </a:xfrm>
          <a:prstGeom prst="downArrow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pic>
        <p:nvPicPr>
          <p:cNvPr id="32" name="Picture 31" descr="A red rectangular stamp with text&#10;&#10;Description automatically generated">
            <a:extLst>
              <a:ext uri="{FF2B5EF4-FFF2-40B4-BE49-F238E27FC236}">
                <a16:creationId xmlns:a16="http://schemas.microsoft.com/office/drawing/2014/main" id="{BE9FA26B-1B01-A1EC-1D67-5102592B84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113" y="4679831"/>
            <a:ext cx="998690" cy="665793"/>
          </a:xfrm>
          <a:prstGeom prst="rect">
            <a:avLst/>
          </a:prstGeom>
        </p:spPr>
      </p:pic>
      <p:pic>
        <p:nvPicPr>
          <p:cNvPr id="34" name="Picture 33" descr="A yellow folder with a white paper in it&#10;&#10;Description automatically generated">
            <a:extLst>
              <a:ext uri="{FF2B5EF4-FFF2-40B4-BE49-F238E27FC236}">
                <a16:creationId xmlns:a16="http://schemas.microsoft.com/office/drawing/2014/main" id="{D32AFFF5-AE96-BC2F-6A3F-E3BE5CE82F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722490"/>
            <a:ext cx="580474" cy="580474"/>
          </a:xfrm>
          <a:prstGeom prst="rect">
            <a:avLst/>
          </a:prstGeom>
        </p:spPr>
      </p:pic>
      <p:pic>
        <p:nvPicPr>
          <p:cNvPr id="7" name="Graphic 6" descr="Users with solid fill">
            <a:extLst>
              <a:ext uri="{FF2B5EF4-FFF2-40B4-BE49-F238E27FC236}">
                <a16:creationId xmlns:a16="http://schemas.microsoft.com/office/drawing/2014/main" id="{E856EABA-0429-6A95-6169-97FB578AB2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7320" y="4541467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5333914-2A8A-F35D-C802-D0D039442920}"/>
              </a:ext>
            </a:extLst>
          </p:cNvPr>
          <p:cNvSpPr txBox="1"/>
          <p:nvPr/>
        </p:nvSpPr>
        <p:spPr>
          <a:xfrm>
            <a:off x="1054342" y="4190135"/>
            <a:ext cx="1396516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Public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3D37E3-DDEE-DBF0-C2B0-0BB4AD6C2FB2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r>
              <a:rPr lang="en-GB" dirty="0"/>
              <a:t>1. Issuance of Arrest Warrant against Cezar Mull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B3707E-06EC-3F76-1541-9C3565D180FB}"/>
              </a:ext>
            </a:extLst>
          </p:cNvPr>
          <p:cNvSpPr txBox="1"/>
          <p:nvPr/>
        </p:nvSpPr>
        <p:spPr>
          <a:xfrm>
            <a:off x="3124200" y="4141486"/>
            <a:ext cx="1396516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Confidential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2F5E46-9049-F9AB-F818-6637A55D5A3C}"/>
              </a:ext>
            </a:extLst>
          </p:cNvPr>
          <p:cNvSpPr txBox="1"/>
          <p:nvPr/>
        </p:nvSpPr>
        <p:spPr>
          <a:xfrm>
            <a:off x="7747484" y="4141486"/>
            <a:ext cx="1396516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Secret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81216B2-F901-391F-CD11-3459AF245A70}"/>
              </a:ext>
            </a:extLst>
          </p:cNvPr>
          <p:cNvGrpSpPr/>
          <p:nvPr/>
        </p:nvGrpSpPr>
        <p:grpSpPr>
          <a:xfrm>
            <a:off x="5454590" y="3259839"/>
            <a:ext cx="1396516" cy="2247530"/>
            <a:chOff x="5454590" y="3259839"/>
            <a:chExt cx="1396516" cy="22475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F3249F3-E3D3-AF98-AC0B-169E4689168D}"/>
                </a:ext>
              </a:extLst>
            </p:cNvPr>
            <p:cNvSpPr txBox="1"/>
            <p:nvPr/>
          </p:nvSpPr>
          <p:spPr>
            <a:xfrm>
              <a:off x="5454590" y="4141962"/>
              <a:ext cx="1396516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1600" dirty="0">
                  <a:solidFill>
                    <a:schemeClr val="accent4">
                      <a:lumMod val="10000"/>
                    </a:schemeClr>
                  </a:solidFill>
                  <a:latin typeface="+mn-lt"/>
                </a:rPr>
                <a:t>Under Seal</a:t>
              </a:r>
            </a:p>
          </p:txBody>
        </p:sp>
        <p:pic>
          <p:nvPicPr>
            <p:cNvPr id="3" name="Graphic 2" descr="Safe with solid fill">
              <a:extLst>
                <a:ext uri="{FF2B5EF4-FFF2-40B4-BE49-F238E27FC236}">
                  <a16:creationId xmlns:a16="http://schemas.microsoft.com/office/drawing/2014/main" id="{D428C49C-3854-9B94-C103-A41A6329225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593196" y="4592969"/>
              <a:ext cx="914400" cy="914400"/>
            </a:xfrm>
            <a:prstGeom prst="rect">
              <a:avLst/>
            </a:prstGeom>
          </p:spPr>
        </p:pic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A010F65D-6559-8390-C6AC-50296B4329EE}"/>
                </a:ext>
              </a:extLst>
            </p:cNvPr>
            <p:cNvSpPr/>
            <p:nvPr/>
          </p:nvSpPr>
          <p:spPr bwMode="auto">
            <a:xfrm>
              <a:off x="5874493" y="3259839"/>
              <a:ext cx="432048" cy="792088"/>
            </a:xfrm>
            <a:prstGeom prst="downArrow">
              <a:avLst/>
            </a:prstGeom>
            <a:solidFill>
              <a:srgbClr val="CC66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" charset="0"/>
              </a:endParaRPr>
            </a:p>
          </p:txBody>
        </p:sp>
      </p:grpSp>
      <p:sp>
        <p:nvSpPr>
          <p:cNvPr id="21" name="Arrow: Down 20">
            <a:extLst>
              <a:ext uri="{FF2B5EF4-FFF2-40B4-BE49-F238E27FC236}">
                <a16:creationId xmlns:a16="http://schemas.microsoft.com/office/drawing/2014/main" id="{76016812-A383-7521-5E44-A7AD63C27D97}"/>
              </a:ext>
            </a:extLst>
          </p:cNvPr>
          <p:cNvSpPr/>
          <p:nvPr/>
        </p:nvSpPr>
        <p:spPr bwMode="auto">
          <a:xfrm>
            <a:off x="3587377" y="3172923"/>
            <a:ext cx="432048" cy="792088"/>
          </a:xfrm>
          <a:prstGeom prst="downArrow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78C902D-1C2F-5027-CF28-AEB0072C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7693" y="6437259"/>
            <a:ext cx="25908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883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28" grpId="0" animBg="1"/>
      <p:bldP spid="8" grpId="0" animBg="1"/>
      <p:bldP spid="15" grpId="0" animBg="1"/>
      <p:bldP spid="16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A4EE4DA8-629C-449E-97E2-5FB8C1765D50}" type="slidenum">
              <a:rPr lang="en-GB" smtClean="0"/>
              <a:pPr>
                <a:spcAft>
                  <a:spcPts val="600"/>
                </a:spcAft>
                <a:defRPr/>
              </a:pPr>
              <a:t>3</a:t>
            </a:fld>
            <a:endParaRPr lang="en-GB" dirty="0"/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7F9FEDA-84FB-B4EE-D557-395268D40EC5}"/>
              </a:ext>
            </a:extLst>
          </p:cNvPr>
          <p:cNvSpPr txBox="1"/>
          <p:nvPr/>
        </p:nvSpPr>
        <p:spPr>
          <a:xfrm>
            <a:off x="1537978" y="4487329"/>
            <a:ext cx="6643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Identify strategic partners with significant political influence over Republic of Brazana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8A28EC-BBF7-5CA4-CE28-FFAAB025897A}"/>
              </a:ext>
            </a:extLst>
          </p:cNvPr>
          <p:cNvSpPr txBox="1"/>
          <p:nvPr/>
        </p:nvSpPr>
        <p:spPr>
          <a:xfrm>
            <a:off x="1537978" y="2423917"/>
            <a:ext cx="6486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Republic of Brazana ratified of the Rome Statute on 8 February 2001</a:t>
            </a:r>
          </a:p>
        </p:txBody>
      </p:sp>
      <p:pic>
        <p:nvPicPr>
          <p:cNvPr id="15" name="Graphic 14" descr="Presentation with org chart outline">
            <a:extLst>
              <a:ext uri="{FF2B5EF4-FFF2-40B4-BE49-F238E27FC236}">
                <a16:creationId xmlns:a16="http://schemas.microsoft.com/office/drawing/2014/main" id="{3ED3AC4E-F6A1-0FC1-250A-0AE0115EDB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8541" y="3331196"/>
            <a:ext cx="738664" cy="73866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9B989A5-07B8-2181-93BD-A365DCA6D1AB}"/>
              </a:ext>
            </a:extLst>
          </p:cNvPr>
          <p:cNvSpPr txBox="1"/>
          <p:nvPr/>
        </p:nvSpPr>
        <p:spPr>
          <a:xfrm>
            <a:off x="1537978" y="3331196"/>
            <a:ext cx="6486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Analyze prospects for execution of arrest warrant and potential political factors </a:t>
            </a:r>
          </a:p>
        </p:txBody>
      </p:sp>
      <p:pic>
        <p:nvPicPr>
          <p:cNvPr id="20" name="Graphic 19" descr="Gavel outline">
            <a:extLst>
              <a:ext uri="{FF2B5EF4-FFF2-40B4-BE49-F238E27FC236}">
                <a16:creationId xmlns:a16="http://schemas.microsoft.com/office/drawing/2014/main" id="{E8250590-28D8-11BB-B604-084CC21776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99314" y="2187326"/>
            <a:ext cx="738664" cy="738664"/>
          </a:xfrm>
          <a:prstGeom prst="rect">
            <a:avLst/>
          </a:prstGeom>
        </p:spPr>
      </p:pic>
      <p:pic>
        <p:nvPicPr>
          <p:cNvPr id="23" name="Graphic 22" descr="Handshake outline">
            <a:extLst>
              <a:ext uri="{FF2B5EF4-FFF2-40B4-BE49-F238E27FC236}">
                <a16:creationId xmlns:a16="http://schemas.microsoft.com/office/drawing/2014/main" id="{032CAF19-4682-0243-95B6-26A5D9B11A6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6493" y="4424345"/>
            <a:ext cx="792088" cy="79208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7EC4CB1-ABD5-F9DF-C11F-FADAE8C0FDCD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endParaRPr lang="en-GB" dirty="0"/>
          </a:p>
          <a:p>
            <a:r>
              <a:rPr lang="en-GB" dirty="0"/>
              <a:t>2. </a:t>
            </a:r>
            <a:r>
              <a:rPr kumimoji="0" lang="en-GB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Political Analysis Republic of Brazana</a:t>
            </a:r>
          </a:p>
          <a:p>
            <a:endParaRPr lang="en-GB" dirty="0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11745BDF-1B66-6673-3961-CB7D20C6DAEF}"/>
              </a:ext>
            </a:extLst>
          </p:cNvPr>
          <p:cNvSpPr/>
          <p:nvPr/>
        </p:nvSpPr>
        <p:spPr bwMode="auto">
          <a:xfrm>
            <a:off x="4290629" y="5072104"/>
            <a:ext cx="432048" cy="792088"/>
          </a:xfrm>
          <a:prstGeom prst="downArrow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9A6CE7-FD63-E9F3-E0B6-86A9B3538FAF}"/>
              </a:ext>
            </a:extLst>
          </p:cNvPr>
          <p:cNvSpPr txBox="1"/>
          <p:nvPr/>
        </p:nvSpPr>
        <p:spPr>
          <a:xfrm>
            <a:off x="3275856" y="5911787"/>
            <a:ext cx="3556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Strategic recommendations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1795B4-DC30-8A62-1C93-44798A45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7693" y="6437259"/>
            <a:ext cx="25908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79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A4EE4DA8-629C-449E-97E2-5FB8C1765D50}" type="slidenum">
              <a:rPr lang="en-GB" smtClean="0"/>
              <a:pPr>
                <a:spcAft>
                  <a:spcPts val="600"/>
                </a:spcAft>
                <a:defRPr/>
              </a:pPr>
              <a:t>4</a:t>
            </a:fld>
            <a:endParaRPr lang="en-GB" dirty="0"/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DE09A04A-A998-24DC-27C5-E7F7EF30E9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9927949"/>
              </p:ext>
            </p:extLst>
          </p:nvPr>
        </p:nvGraphicFramePr>
        <p:xfrm>
          <a:off x="251520" y="2544623"/>
          <a:ext cx="6840760" cy="326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ight Brace 12">
            <a:extLst>
              <a:ext uri="{FF2B5EF4-FFF2-40B4-BE49-F238E27FC236}">
                <a16:creationId xmlns:a16="http://schemas.microsoft.com/office/drawing/2014/main" id="{E229FD3A-C115-275A-BA71-330550C442BB}"/>
              </a:ext>
            </a:extLst>
          </p:cNvPr>
          <p:cNvSpPr/>
          <p:nvPr/>
        </p:nvSpPr>
        <p:spPr bwMode="auto">
          <a:xfrm>
            <a:off x="7092280" y="2520212"/>
            <a:ext cx="360040" cy="3768080"/>
          </a:xfrm>
          <a:prstGeom prst="rightBrace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068F85-085D-D4F4-95A9-836D20855305}"/>
              </a:ext>
            </a:extLst>
          </p:cNvPr>
          <p:cNvSpPr txBox="1"/>
          <p:nvPr/>
        </p:nvSpPr>
        <p:spPr>
          <a:xfrm>
            <a:off x="7596336" y="3995773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Information Analysis</a:t>
            </a:r>
          </a:p>
        </p:txBody>
      </p:sp>
      <p:pic>
        <p:nvPicPr>
          <p:cNvPr id="17" name="Graphic 16" descr="Presentation with org chart with solid fill">
            <a:extLst>
              <a:ext uri="{FF2B5EF4-FFF2-40B4-BE49-F238E27FC236}">
                <a16:creationId xmlns:a16="http://schemas.microsoft.com/office/drawing/2014/main" id="{C01604CA-D34A-FB7B-5644-56BE1508504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31215" y="4580548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8474C5-E1BD-8BE7-6A5E-3969AE6A89EA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endParaRPr lang="en-GB" dirty="0"/>
          </a:p>
          <a:p>
            <a:r>
              <a:rPr lang="en-GB" dirty="0"/>
              <a:t>3. Develop profile of Mr Mull and Tracking Strategy</a:t>
            </a:r>
            <a:endParaRPr kumimoji="0" lang="en-GB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F6EC21-F83E-A474-0994-790C6F71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7693" y="6437259"/>
            <a:ext cx="25908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44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3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A4EE4DA8-629C-449E-97E2-5FB8C1765D50}" type="slidenum">
              <a:rPr lang="en-GB" smtClean="0"/>
              <a:pPr>
                <a:spcAft>
                  <a:spcPts val="600"/>
                </a:spcAft>
                <a:defRPr/>
              </a:pPr>
              <a:t>5</a:t>
            </a:fld>
            <a:endParaRPr lang="en-GB" dirty="0"/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FB1DEF7-71FC-414A-402F-F5C4370C3C2A}"/>
              </a:ext>
            </a:extLst>
          </p:cNvPr>
          <p:cNvSpPr/>
          <p:nvPr/>
        </p:nvSpPr>
        <p:spPr bwMode="auto">
          <a:xfrm>
            <a:off x="1362597" y="1992906"/>
            <a:ext cx="6264696" cy="933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Maintained continuous contact with intermediaries who can </a:t>
            </a:r>
            <a:b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potentially provide information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+mn-lt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B74F4A5-5D6A-E260-507E-E1C9685F1474}"/>
              </a:ext>
            </a:extLst>
          </p:cNvPr>
          <p:cNvSpPr/>
          <p:nvPr/>
        </p:nvSpPr>
        <p:spPr bwMode="auto">
          <a:xfrm>
            <a:off x="1428424" y="3429000"/>
            <a:ext cx="6264696" cy="6370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Analysed information, monitor activities, assess movement patterns to </a:t>
            </a:r>
            <a:b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determine exact location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+mn-lt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4145F22-5419-D1EC-759E-AB717B8F8B12}"/>
              </a:ext>
            </a:extLst>
          </p:cNvPr>
          <p:cNvSpPr/>
          <p:nvPr/>
        </p:nvSpPr>
        <p:spPr bwMode="auto">
          <a:xfrm>
            <a:off x="1435151" y="4408081"/>
            <a:ext cx="6264696" cy="933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Liaised with existing rewards programmes to provide additional incentives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+mn-lt"/>
            </a:endParaRPr>
          </a:p>
        </p:txBody>
      </p:sp>
      <p:pic>
        <p:nvPicPr>
          <p:cNvPr id="22" name="Graphic 21" descr="Research with solid fill">
            <a:extLst>
              <a:ext uri="{FF2B5EF4-FFF2-40B4-BE49-F238E27FC236}">
                <a16:creationId xmlns:a16="http://schemas.microsoft.com/office/drawing/2014/main" id="{BA00A54E-464C-419D-8355-EB7C1F2EA2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721" y="3239164"/>
            <a:ext cx="720080" cy="720080"/>
          </a:xfrm>
          <a:prstGeom prst="rect">
            <a:avLst/>
          </a:prstGeom>
        </p:spPr>
      </p:pic>
      <p:pic>
        <p:nvPicPr>
          <p:cNvPr id="24" name="Graphic 23" descr="Connections with solid fill">
            <a:extLst>
              <a:ext uri="{FF2B5EF4-FFF2-40B4-BE49-F238E27FC236}">
                <a16:creationId xmlns:a16="http://schemas.microsoft.com/office/drawing/2014/main" id="{FEF3F5F3-F599-907D-2D9D-2E8E8CDE4D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6506" y="2012266"/>
            <a:ext cx="914400" cy="914400"/>
          </a:xfrm>
          <a:prstGeom prst="rect">
            <a:avLst/>
          </a:prstGeom>
        </p:spPr>
      </p:pic>
      <p:sp>
        <p:nvSpPr>
          <p:cNvPr id="26" name="Right Brace 25">
            <a:extLst>
              <a:ext uri="{FF2B5EF4-FFF2-40B4-BE49-F238E27FC236}">
                <a16:creationId xmlns:a16="http://schemas.microsoft.com/office/drawing/2014/main" id="{89DA310B-F47A-2AAB-3739-79E242C35610}"/>
              </a:ext>
            </a:extLst>
          </p:cNvPr>
          <p:cNvSpPr/>
          <p:nvPr/>
        </p:nvSpPr>
        <p:spPr bwMode="auto">
          <a:xfrm>
            <a:off x="7772400" y="2537002"/>
            <a:ext cx="360040" cy="3768080"/>
          </a:xfrm>
          <a:prstGeom prst="rightBrace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EA486F-ADDA-0627-4EF0-823906126BFB}"/>
              </a:ext>
            </a:extLst>
          </p:cNvPr>
          <p:cNvSpPr txBox="1"/>
          <p:nvPr/>
        </p:nvSpPr>
        <p:spPr>
          <a:xfrm>
            <a:off x="8132440" y="2564811"/>
            <a:ext cx="553998" cy="374027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>Determine exact location</a:t>
            </a:r>
          </a:p>
        </p:txBody>
      </p:sp>
      <p:pic>
        <p:nvPicPr>
          <p:cNvPr id="7" name="Graphic 6" descr="Coins outline">
            <a:extLst>
              <a:ext uri="{FF2B5EF4-FFF2-40B4-BE49-F238E27FC236}">
                <a16:creationId xmlns:a16="http://schemas.microsoft.com/office/drawing/2014/main" id="{76AD9E8C-3241-1709-C26B-7F2054ED3B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2191" y="4415015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F4335C-074C-02E0-E07E-4806515BD61B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endParaRPr lang="en-GB" dirty="0"/>
          </a:p>
          <a:p>
            <a:r>
              <a:rPr lang="en-GB" dirty="0"/>
              <a:t>4. Implementation of Registry &amp; OTP Tracking Strategy</a:t>
            </a:r>
            <a:endParaRPr kumimoji="0" lang="en-GB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34B023-AED2-3136-AE3F-C71C17AC38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7693" y="6437259"/>
            <a:ext cx="25908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F97B792-380A-6818-D27A-A0BB32EBEDAB}"/>
              </a:ext>
            </a:extLst>
          </p:cNvPr>
          <p:cNvSpPr/>
          <p:nvPr/>
        </p:nvSpPr>
        <p:spPr bwMode="auto">
          <a:xfrm>
            <a:off x="1276591" y="5726434"/>
            <a:ext cx="6246216" cy="6972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WHICH COUNTRY SHOULD BE NOTIFIED OF THE ARREST WARRANT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latin typeface="+mn-lt"/>
              </a:rPr>
              <a:t>AND</a:t>
            </a: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chemeClr val="accent4">
                    <a:lumMod val="10000"/>
                  </a:schemeClr>
                </a:solidFill>
                <a:effectLst/>
                <a:latin typeface="+mn-lt"/>
              </a:rPr>
              <a:t> THE REQUEST FOR ARREST AND SURRENDER?</a:t>
            </a:r>
            <a:endParaRPr kumimoji="0" lang="en-GB" sz="1200" b="1" i="0" u="none" strike="noStrike" cap="none" normalizeH="0" baseline="0" dirty="0">
              <a:ln>
                <a:noFill/>
              </a:ln>
              <a:solidFill>
                <a:schemeClr val="accent4">
                  <a:lumMod val="1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05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9" grpId="0" animBg="1"/>
      <p:bldP spid="26" grpId="0" animBg="1"/>
      <p:bldP spid="27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D67CF3D8-6F9A-44F7-0F68-41D2144F5CA8}"/>
              </a:ext>
            </a:extLst>
          </p:cNvPr>
          <p:cNvSpPr txBox="1"/>
          <p:nvPr/>
        </p:nvSpPr>
        <p:spPr>
          <a:xfrm>
            <a:off x="298874" y="4106765"/>
            <a:ext cx="9056936" cy="103153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A4EE4DA8-629C-449E-97E2-5FB8C1765D50}" type="slidenum">
              <a:rPr lang="en-GB" smtClean="0"/>
              <a:pPr>
                <a:spcAft>
                  <a:spcPts val="600"/>
                </a:spcAft>
                <a:defRPr/>
              </a:pPr>
              <a:t>6</a:t>
            </a:fld>
            <a:endParaRPr lang="en-GB" dirty="0"/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B0C88D-851E-A223-4203-107E4392C121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endParaRPr lang="en-GB" dirty="0"/>
          </a:p>
          <a:p>
            <a:r>
              <a:rPr lang="en-GB" dirty="0"/>
              <a:t>5. Arrest Opportunities</a:t>
            </a:r>
            <a:endParaRPr kumimoji="0" lang="en-GB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endParaRPr lang="en-GB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91DB29E-8138-42A1-7858-DA870875B340}"/>
              </a:ext>
            </a:extLst>
          </p:cNvPr>
          <p:cNvSpPr/>
          <p:nvPr/>
        </p:nvSpPr>
        <p:spPr bwMode="auto">
          <a:xfrm>
            <a:off x="1201054" y="1928571"/>
            <a:ext cx="6899338" cy="126008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The Court is informed that in January 2021 Mr Mull </a:t>
            </a:r>
          </a:p>
          <a:p>
            <a:pPr algn="l"/>
            <a:r>
              <a:rPr lang="en-GB" sz="14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travels to the Republic of Garrons (ICC State Party) for a bilateral meeting</a:t>
            </a:r>
          </a:p>
        </p:txBody>
      </p:sp>
      <p:pic>
        <p:nvPicPr>
          <p:cNvPr id="32" name="Graphic 31" descr="Earth Globe - Asia with solid fill">
            <a:extLst>
              <a:ext uri="{FF2B5EF4-FFF2-40B4-BE49-F238E27FC236}">
                <a16:creationId xmlns:a16="http://schemas.microsoft.com/office/drawing/2014/main" id="{77B445D3-AD5D-FE3B-331F-768698F5A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475" y="4021944"/>
            <a:ext cx="914400" cy="914400"/>
          </a:xfrm>
          <a:prstGeom prst="rect">
            <a:avLst/>
          </a:prstGeom>
        </p:spPr>
      </p:pic>
      <p:pic>
        <p:nvPicPr>
          <p:cNvPr id="3" name="Graphic 2" descr="Take Off with solid fill">
            <a:extLst>
              <a:ext uri="{FF2B5EF4-FFF2-40B4-BE49-F238E27FC236}">
                <a16:creationId xmlns:a16="http://schemas.microsoft.com/office/drawing/2014/main" id="{23946E90-6EC1-1D65-9AB0-42922FF06E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98455" y="3739212"/>
            <a:ext cx="914400" cy="914400"/>
          </a:xfrm>
          <a:prstGeom prst="rect">
            <a:avLst/>
          </a:prstGeom>
        </p:spPr>
      </p:pic>
      <p:sp>
        <p:nvSpPr>
          <p:cNvPr id="7" name="Minus Sign 6">
            <a:extLst>
              <a:ext uri="{FF2B5EF4-FFF2-40B4-BE49-F238E27FC236}">
                <a16:creationId xmlns:a16="http://schemas.microsoft.com/office/drawing/2014/main" id="{6D3C3AF1-AA74-B008-8360-6AAC987D5258}"/>
              </a:ext>
            </a:extLst>
          </p:cNvPr>
          <p:cNvSpPr/>
          <p:nvPr/>
        </p:nvSpPr>
        <p:spPr bwMode="auto">
          <a:xfrm rot="20707980">
            <a:off x="737439" y="3835078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8" name="Minus Sign 7">
            <a:extLst>
              <a:ext uri="{FF2B5EF4-FFF2-40B4-BE49-F238E27FC236}">
                <a16:creationId xmlns:a16="http://schemas.microsoft.com/office/drawing/2014/main" id="{C86FB98F-D7DF-389E-733F-21C114291481}"/>
              </a:ext>
            </a:extLst>
          </p:cNvPr>
          <p:cNvSpPr/>
          <p:nvPr/>
        </p:nvSpPr>
        <p:spPr bwMode="auto">
          <a:xfrm rot="21187746">
            <a:off x="2228778" y="3586879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9" name="Minus Sign 8">
            <a:extLst>
              <a:ext uri="{FF2B5EF4-FFF2-40B4-BE49-F238E27FC236}">
                <a16:creationId xmlns:a16="http://schemas.microsoft.com/office/drawing/2014/main" id="{46E1E545-BC5C-DCF1-869E-EE51E1FEE559}"/>
              </a:ext>
            </a:extLst>
          </p:cNvPr>
          <p:cNvSpPr/>
          <p:nvPr/>
        </p:nvSpPr>
        <p:spPr bwMode="auto">
          <a:xfrm>
            <a:off x="3120998" y="3530177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1" name="Minus Sign 10">
            <a:extLst>
              <a:ext uri="{FF2B5EF4-FFF2-40B4-BE49-F238E27FC236}">
                <a16:creationId xmlns:a16="http://schemas.microsoft.com/office/drawing/2014/main" id="{CA4C1C99-E74D-91DF-CD2C-925A5358C92E}"/>
              </a:ext>
            </a:extLst>
          </p:cNvPr>
          <p:cNvSpPr/>
          <p:nvPr/>
        </p:nvSpPr>
        <p:spPr bwMode="auto">
          <a:xfrm>
            <a:off x="4040555" y="3501008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2" name="Minus Sign 11">
            <a:extLst>
              <a:ext uri="{FF2B5EF4-FFF2-40B4-BE49-F238E27FC236}">
                <a16:creationId xmlns:a16="http://schemas.microsoft.com/office/drawing/2014/main" id="{246E8A01-B727-EE0B-D669-10FBD9944342}"/>
              </a:ext>
            </a:extLst>
          </p:cNvPr>
          <p:cNvSpPr/>
          <p:nvPr/>
        </p:nvSpPr>
        <p:spPr bwMode="auto">
          <a:xfrm>
            <a:off x="5039666" y="3503431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3" name="Minus Sign 12">
            <a:extLst>
              <a:ext uri="{FF2B5EF4-FFF2-40B4-BE49-F238E27FC236}">
                <a16:creationId xmlns:a16="http://schemas.microsoft.com/office/drawing/2014/main" id="{BDF0F9BD-F179-A1AE-7B86-03B9B4568D7B}"/>
              </a:ext>
            </a:extLst>
          </p:cNvPr>
          <p:cNvSpPr/>
          <p:nvPr/>
        </p:nvSpPr>
        <p:spPr bwMode="auto">
          <a:xfrm>
            <a:off x="5988755" y="3503431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5" name="Minus Sign 14">
            <a:extLst>
              <a:ext uri="{FF2B5EF4-FFF2-40B4-BE49-F238E27FC236}">
                <a16:creationId xmlns:a16="http://schemas.microsoft.com/office/drawing/2014/main" id="{68FCCCC0-37BC-3A52-67B9-FB0CCFD41653}"/>
              </a:ext>
            </a:extLst>
          </p:cNvPr>
          <p:cNvSpPr/>
          <p:nvPr/>
        </p:nvSpPr>
        <p:spPr bwMode="auto">
          <a:xfrm rot="214326">
            <a:off x="6824299" y="3546605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6" name="Minus Sign 15">
            <a:extLst>
              <a:ext uri="{FF2B5EF4-FFF2-40B4-BE49-F238E27FC236}">
                <a16:creationId xmlns:a16="http://schemas.microsoft.com/office/drawing/2014/main" id="{03AA4968-F75D-D7CE-8E03-FD2464B6D75D}"/>
              </a:ext>
            </a:extLst>
          </p:cNvPr>
          <p:cNvSpPr/>
          <p:nvPr/>
        </p:nvSpPr>
        <p:spPr bwMode="auto">
          <a:xfrm rot="1151713">
            <a:off x="7628798" y="3632071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7" name="Minus Sign 16">
            <a:extLst>
              <a:ext uri="{FF2B5EF4-FFF2-40B4-BE49-F238E27FC236}">
                <a16:creationId xmlns:a16="http://schemas.microsoft.com/office/drawing/2014/main" id="{8482A389-01E7-5914-BB28-93BD0BDF4D12}"/>
              </a:ext>
            </a:extLst>
          </p:cNvPr>
          <p:cNvSpPr/>
          <p:nvPr/>
        </p:nvSpPr>
        <p:spPr bwMode="auto">
          <a:xfrm rot="2160477">
            <a:off x="8136797" y="3989203"/>
            <a:ext cx="712440" cy="360040"/>
          </a:xfrm>
          <a:prstGeom prst="mathMinus">
            <a:avLst/>
          </a:prstGeom>
          <a:solidFill>
            <a:schemeClr val="accent4">
              <a:lumMod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pic>
        <p:nvPicPr>
          <p:cNvPr id="19" name="Graphic 18" descr="Map with pin with solid fill">
            <a:extLst>
              <a:ext uri="{FF2B5EF4-FFF2-40B4-BE49-F238E27FC236}">
                <a16:creationId xmlns:a16="http://schemas.microsoft.com/office/drawing/2014/main" id="{5427FAF9-FBFF-18D5-17F7-47ACB02B3B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29600" y="4439922"/>
            <a:ext cx="914400" cy="9144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16B12-A022-06B2-2D96-9F2EB961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7693" y="6437259"/>
            <a:ext cx="25908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CC3640-C33A-803A-BD07-8BAC28803420}"/>
              </a:ext>
            </a:extLst>
          </p:cNvPr>
          <p:cNvSpPr txBox="1"/>
          <p:nvPr/>
        </p:nvSpPr>
        <p:spPr>
          <a:xfrm>
            <a:off x="646488" y="3233521"/>
            <a:ext cx="8213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1</a:t>
            </a:r>
            <a:r>
              <a:rPr lang="en-GB" sz="2000" b="1" baseline="300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st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Scenario: Travel of Suspect and notification to ICC State Party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5FFAAA-B5DC-51DB-F06E-98160A8A1C99}"/>
              </a:ext>
            </a:extLst>
          </p:cNvPr>
          <p:cNvSpPr txBox="1"/>
          <p:nvPr/>
        </p:nvSpPr>
        <p:spPr>
          <a:xfrm>
            <a:off x="544216" y="5228919"/>
            <a:ext cx="8213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2nd Scenario: Quality of information given by intermediaries allows the Court to identify  the exact location and anticipated moves of the suspect within one country</a:t>
            </a: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8AFB15E1-B50C-048E-618E-F77247B5F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quality of information given by intermediaries allows us to identify  the exact location and anticipated moves of the suspect within one country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2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3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4EE4DA8-629C-449E-97E2-5FB8C1765D50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60CB6-F106-D988-7043-4F336BF6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712" y="6589756"/>
            <a:ext cx="2590800" cy="4572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887E2AE-A0F8-5FD2-6D89-4FE4EE31968A}"/>
              </a:ext>
            </a:extLst>
          </p:cNvPr>
          <p:cNvSpPr/>
          <p:nvPr/>
        </p:nvSpPr>
        <p:spPr bwMode="auto">
          <a:xfrm>
            <a:off x="1863577" y="4643810"/>
            <a:ext cx="710597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Registry operationalization of Recommendations engaging with four States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pic>
        <p:nvPicPr>
          <p:cNvPr id="3" name="Graphic 2" descr="Connections with solid fill">
            <a:extLst>
              <a:ext uri="{FF2B5EF4-FFF2-40B4-BE49-F238E27FC236}">
                <a16:creationId xmlns:a16="http://schemas.microsoft.com/office/drawing/2014/main" id="{ECA17F07-4401-B8A3-6DE7-F76111C019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5357" y="4535817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EA99F7-9E0E-95BA-46B2-952DDB9D30AE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FFFFFF"/>
                </a:solidFill>
                <a:latin typeface="Palatino"/>
              </a:rPr>
              <a:t>8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. Registry &amp; OTP – Example for successful arrest 2024 </a:t>
            </a:r>
          </a:p>
        </p:txBody>
      </p:sp>
      <p:pic>
        <p:nvPicPr>
          <p:cNvPr id="19" name="Graphic 18" descr="Handshake with solid fill">
            <a:extLst>
              <a:ext uri="{FF2B5EF4-FFF2-40B4-BE49-F238E27FC236}">
                <a16:creationId xmlns:a16="http://schemas.microsoft.com/office/drawing/2014/main" id="{8C2E23F6-8D13-1586-7C53-9DAAC851C3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3706" y="3578839"/>
            <a:ext cx="914400" cy="914400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EC78DED-8A1E-9881-AB28-FC71D42C367D}"/>
              </a:ext>
            </a:extLst>
          </p:cNvPr>
          <p:cNvSpPr/>
          <p:nvPr/>
        </p:nvSpPr>
        <p:spPr bwMode="auto">
          <a:xfrm>
            <a:off x="1863577" y="3780830"/>
            <a:ext cx="710597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Registry &amp; OTP joint high-level mission to secure political support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220CBB58-0125-5B62-7309-3DA2D6E8B745}"/>
              </a:ext>
            </a:extLst>
          </p:cNvPr>
          <p:cNvSpPr/>
          <p:nvPr/>
        </p:nvSpPr>
        <p:spPr bwMode="auto">
          <a:xfrm>
            <a:off x="5076056" y="5195931"/>
            <a:ext cx="273062" cy="457200"/>
          </a:xfrm>
          <a:prstGeom prst="downArrow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1" charset="0"/>
              <a:ea typeface="+mn-ea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608A1A7-7075-445F-5405-55D6721239DF}"/>
              </a:ext>
            </a:extLst>
          </p:cNvPr>
          <p:cNvSpPr/>
          <p:nvPr/>
        </p:nvSpPr>
        <p:spPr bwMode="auto">
          <a:xfrm>
            <a:off x="1868141" y="5753173"/>
            <a:ext cx="7105970" cy="68358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Requested State successfully conducted arrest operation, thanks to 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detailed information and intelligence provided by Registry and OTP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pic>
        <p:nvPicPr>
          <p:cNvPr id="24" name="Graphic 23" descr="Handcuffs with solid fill">
            <a:extLst>
              <a:ext uri="{FF2B5EF4-FFF2-40B4-BE49-F238E27FC236}">
                <a16:creationId xmlns:a16="http://schemas.microsoft.com/office/drawing/2014/main" id="{8A6AECEA-F1D9-67A5-8F99-7AD94A13EA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25357" y="5590199"/>
            <a:ext cx="914400" cy="914400"/>
          </a:xfrm>
          <a:prstGeom prst="rect">
            <a:avLst/>
          </a:prstGeom>
        </p:spPr>
      </p:pic>
      <p:pic>
        <p:nvPicPr>
          <p:cNvPr id="9" name="Graphic 8" descr="Boardroom with solid fill">
            <a:extLst>
              <a:ext uri="{FF2B5EF4-FFF2-40B4-BE49-F238E27FC236}">
                <a16:creationId xmlns:a16="http://schemas.microsoft.com/office/drawing/2014/main" id="{8DCBDE84-889F-0A02-C618-8F4419883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3706" y="2800482"/>
            <a:ext cx="914400" cy="914400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5D04160-E1C6-D96A-5F20-AF5C559596AA}"/>
              </a:ext>
            </a:extLst>
          </p:cNvPr>
          <p:cNvSpPr/>
          <p:nvPr/>
        </p:nvSpPr>
        <p:spPr bwMode="auto">
          <a:xfrm>
            <a:off x="1863577" y="2997549"/>
            <a:ext cx="710597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ICC urgently transmits a request for arrest and surrender to the </a:t>
            </a:r>
            <a:b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authorities of Garrons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5B0AAAE-06CD-0BF5-A152-D4E429F0DCD8}"/>
              </a:ext>
            </a:extLst>
          </p:cNvPr>
          <p:cNvSpPr/>
          <p:nvPr/>
        </p:nvSpPr>
        <p:spPr bwMode="auto">
          <a:xfrm>
            <a:off x="1797599" y="2091517"/>
            <a:ext cx="710597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Sufficient information to start sustained engagement with States – </a:t>
            </a:r>
            <a:b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</a:br>
            <a:r>
              <a:rPr lang="en-GB" sz="1600" b="1" dirty="0">
                <a:solidFill>
                  <a:schemeClr val="accent4">
                    <a:lumMod val="10000"/>
                  </a:schemeClr>
                </a:solidFill>
                <a:latin typeface="+mn-lt"/>
              </a:rPr>
              <a:t>Re-transmit the RAS and Dossier with all information to the State</a:t>
            </a:r>
          </a:p>
        </p:txBody>
      </p:sp>
      <p:pic>
        <p:nvPicPr>
          <p:cNvPr id="17" name="Graphic 16" descr="Newspaper with solid fill">
            <a:extLst>
              <a:ext uri="{FF2B5EF4-FFF2-40B4-BE49-F238E27FC236}">
                <a16:creationId xmlns:a16="http://schemas.microsoft.com/office/drawing/2014/main" id="{BC27FD75-C8D9-08E3-4489-9694052E50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4772" y="18910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1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8" grpId="0" animBg="1"/>
      <p:bldP spid="20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3493D-F505-DE6E-9FF4-C35970B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905000" cy="457200"/>
          </a:xfrm>
        </p:spPr>
        <p:txBody>
          <a:bodyPr wrap="square" anchor="t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4EE4DA8-629C-449E-97E2-5FB8C1765D50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pic>
        <p:nvPicPr>
          <p:cNvPr id="14" name="Picture 13" descr="newHeaderReg">
            <a:extLst>
              <a:ext uri="{FF2B5EF4-FFF2-40B4-BE49-F238E27FC236}">
                <a16:creationId xmlns:a16="http://schemas.microsoft.com/office/drawing/2014/main" id="{D45EB2C9-0A30-EFE7-B5E6-D7063C3C5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16632"/>
            <a:ext cx="648652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67A604-98E0-2596-670A-78D16A48E010}"/>
              </a:ext>
            </a:extLst>
          </p:cNvPr>
          <p:cNvSpPr txBox="1"/>
          <p:nvPr/>
        </p:nvSpPr>
        <p:spPr>
          <a:xfrm>
            <a:off x="1240906" y="1478079"/>
            <a:ext cx="6531494" cy="400110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marR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+mn-lt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6. ICC Key Challenges Related to Suspects at Large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CD499D-2B6A-5C84-21F9-2F09A573A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590800" cy="4572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Thursday, 5 December 2024</a:t>
            </a:r>
          </a:p>
        </p:txBody>
      </p:sp>
      <p:pic>
        <p:nvPicPr>
          <p:cNvPr id="13" name="Graphic 7">
            <a:extLst>
              <a:ext uri="{FF2B5EF4-FFF2-40B4-BE49-F238E27FC236}">
                <a16:creationId xmlns:a16="http://schemas.microsoft.com/office/drawing/2014/main" id="{5D773DD5-CC95-721E-B871-BFE19F7E7C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75656" y="3503791"/>
            <a:ext cx="914400" cy="789305"/>
          </a:xfrm>
          <a:prstGeom prst="rect">
            <a:avLst/>
          </a:prstGeom>
        </p:spPr>
      </p:pic>
      <p:graphicFrame>
        <p:nvGraphicFramePr>
          <p:cNvPr id="56" name="Diagram 55">
            <a:extLst>
              <a:ext uri="{FF2B5EF4-FFF2-40B4-BE49-F238E27FC236}">
                <a16:creationId xmlns:a16="http://schemas.microsoft.com/office/drawing/2014/main" id="{894A9043-268C-6251-AC6F-713CCC36D6E6}"/>
              </a:ext>
            </a:extLst>
          </p:cNvPr>
          <p:cNvGraphicFramePr/>
          <p:nvPr/>
        </p:nvGraphicFramePr>
        <p:xfrm>
          <a:off x="1293049" y="2172591"/>
          <a:ext cx="7296372" cy="294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BE1ABC6C-5A2C-ECCE-312F-C7C9450EB5C7}"/>
              </a:ext>
            </a:extLst>
          </p:cNvPr>
          <p:cNvSpPr txBox="1"/>
          <p:nvPr/>
        </p:nvSpPr>
        <p:spPr>
          <a:xfrm>
            <a:off x="7596336" y="2193393"/>
            <a:ext cx="13716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001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Risk of Leaks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5ED992C-7417-2D86-7906-5982F282CA27}"/>
              </a:ext>
            </a:extLst>
          </p:cNvPr>
          <p:cNvSpPr/>
          <p:nvPr/>
        </p:nvSpPr>
        <p:spPr>
          <a:xfrm>
            <a:off x="899592" y="4540832"/>
            <a:ext cx="1350134" cy="1440160"/>
          </a:xfrm>
          <a:prstGeom prst="ellipse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676DCA9-279F-6700-3CCB-DB902C13324B}"/>
              </a:ext>
            </a:extLst>
          </p:cNvPr>
          <p:cNvSpPr/>
          <p:nvPr/>
        </p:nvSpPr>
        <p:spPr>
          <a:xfrm>
            <a:off x="6750258" y="4540832"/>
            <a:ext cx="1350134" cy="1440160"/>
          </a:xfrm>
          <a:prstGeom prst="ellipse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alatino"/>
              <a:ea typeface="+mn-ea"/>
              <a:cs typeface="+mn-cs"/>
            </a:endParaRPr>
          </a:p>
        </p:txBody>
      </p:sp>
      <p:pic>
        <p:nvPicPr>
          <p:cNvPr id="7" name="Graphic 1134627593" descr="Earth globe: Africa and Europe with solid fill">
            <a:extLst>
              <a:ext uri="{FF2B5EF4-FFF2-40B4-BE49-F238E27FC236}">
                <a16:creationId xmlns:a16="http://schemas.microsoft.com/office/drawing/2014/main" id="{243BC3EF-6C1B-7567-CDA7-045F7A194F0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99804" y="4690378"/>
            <a:ext cx="1146598" cy="114659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7C8AA86-6914-3B84-D1A0-DE984183B4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5616" y="4903655"/>
            <a:ext cx="914400" cy="78930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A6DC76A-624A-689C-40BC-6869681A5C1F}"/>
              </a:ext>
            </a:extLst>
          </p:cNvPr>
          <p:cNvSpPr/>
          <p:nvPr/>
        </p:nvSpPr>
        <p:spPr bwMode="auto">
          <a:xfrm>
            <a:off x="683568" y="3898443"/>
            <a:ext cx="8284368" cy="212716"/>
          </a:xfrm>
          <a:prstGeom prst="rect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 pitchFamily="1" charset="0"/>
              <a:ea typeface="+mn-ea"/>
              <a:cs typeface="+mn-cs"/>
            </a:endParaRPr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EAA3CD54-0B77-95EE-4BF6-87A0185481E7}"/>
              </a:ext>
            </a:extLst>
          </p:cNvPr>
          <p:cNvSpPr/>
          <p:nvPr/>
        </p:nvSpPr>
        <p:spPr bwMode="auto">
          <a:xfrm>
            <a:off x="2390056" y="4111160"/>
            <a:ext cx="4360202" cy="2486192"/>
          </a:xfrm>
          <a:prstGeom prst="leftRightArrow">
            <a:avLst/>
          </a:prstGeom>
          <a:solidFill>
            <a:srgbClr val="CC66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Enhancing exchanges </a:t>
            </a: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</a:b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between ICC and States Parties </a:t>
            </a:r>
            <a:b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</a:b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latino"/>
                <a:ea typeface="+mn-ea"/>
                <a:cs typeface="+mn-cs"/>
              </a:rPr>
              <a:t>on Arrest related matters</a:t>
            </a:r>
          </a:p>
        </p:txBody>
      </p:sp>
    </p:spTree>
    <p:extLst>
      <p:ext uri="{BB962C8B-B14F-4D97-AF65-F5344CB8AC3E}">
        <p14:creationId xmlns:p14="http://schemas.microsoft.com/office/powerpoint/2010/main" val="211577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4724400" y="2057400"/>
            <a:ext cx="3352800" cy="4038600"/>
          </a:xfrm>
        </p:spPr>
        <p:txBody>
          <a:bodyPr/>
          <a:lstStyle/>
          <a:p>
            <a:pPr marL="0" indent="0" algn="ctr">
              <a:buNone/>
            </a:pPr>
            <a:endParaRPr lang="en-GB" altLang="en-US" dirty="0"/>
          </a:p>
          <a:p>
            <a:pPr marL="0" indent="0" algn="ctr">
              <a:buNone/>
            </a:pPr>
            <a:r>
              <a:rPr lang="en-GB" altLang="en-US" dirty="0"/>
              <a:t>THANK  YOU </a:t>
            </a:r>
            <a:br>
              <a:rPr lang="en-GB" altLang="en-US" dirty="0"/>
            </a:br>
            <a:r>
              <a:rPr lang="en-GB" altLang="en-US" dirty="0"/>
              <a:t>FOR </a:t>
            </a:r>
            <a:br>
              <a:rPr lang="en-GB" altLang="en-US" dirty="0"/>
            </a:br>
            <a:r>
              <a:rPr lang="en-GB" altLang="en-US" dirty="0"/>
              <a:t>YOUR ATTENTION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fr-F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BE617-2943-438C-B2A0-6265965C112E}" type="slidenum">
              <a:rPr lang="en-GB"/>
              <a:pPr>
                <a:defRPr/>
              </a:pPr>
              <a:t>9</a:t>
            </a:fld>
            <a:endParaRPr lang="en-GB" sz="1000"/>
          </a:p>
        </p:txBody>
      </p:sp>
      <p:pic>
        <p:nvPicPr>
          <p:cNvPr id="1536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3276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526469"/>
      </p:ext>
    </p:extLst>
  </p:cSld>
  <p:clrMapOvr>
    <a:masterClrMapping/>
  </p:clrMapOvr>
</p:sld>
</file>

<file path=ppt/theme/theme1.xml><?xml version="1.0" encoding="utf-8"?>
<a:theme xmlns:a="http://schemas.openxmlformats.org/drawingml/2006/main" name="Induction for Diplomats Presentation">
  <a:themeElements>
    <a:clrScheme name="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66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66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9F46F7A801884390AB9545394398CD" ma:contentTypeVersion="13" ma:contentTypeDescription="Create a new document." ma:contentTypeScope="" ma:versionID="535287c011b19e3d8811c8147ecc91e2">
  <xsd:schema xmlns:xsd="http://www.w3.org/2001/XMLSchema" xmlns:xs="http://www.w3.org/2001/XMLSchema" xmlns:p="http://schemas.microsoft.com/office/2006/metadata/properties" xmlns:ns3="ed7961f6-6358-47dc-9f9a-c947a9ace27c" xmlns:ns4="47d5126f-7b8f-42e4-895f-8c3b995ae991" targetNamespace="http://schemas.microsoft.com/office/2006/metadata/properties" ma:root="true" ma:fieldsID="be412c1069d7a64eaf720d55c1284391" ns3:_="" ns4:_="">
    <xsd:import namespace="ed7961f6-6358-47dc-9f9a-c947a9ace27c"/>
    <xsd:import namespace="47d5126f-7b8f-42e4-895f-8c3b995ae991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7961f6-6358-47dc-9f9a-c947a9ace27c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5126f-7b8f-42e4-895f-8c3b995ae9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d7961f6-6358-47dc-9f9a-c947a9ace27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08131F0-4071-4CCD-B265-BDA06E22E4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7961f6-6358-47dc-9f9a-c947a9ace27c"/>
    <ds:schemaRef ds:uri="47d5126f-7b8f-42e4-895f-8c3b995ae9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A4F368-E0F9-4BA3-BA6C-DF45A86BA5FF}">
  <ds:schemaRefs>
    <ds:schemaRef ds:uri="ed7961f6-6358-47dc-9f9a-c947a9ace27c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47d5126f-7b8f-42e4-895f-8c3b995ae99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0D203F-1BD3-418F-BE54-2DD8F3FFA68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FD24972-45BE-49C3-8D05-8BE7B185F478}">
  <ds:schemaRefs>
    <ds:schemaRef ds:uri="http://schemas.microsoft.com/office/2006/metadata/longProperties"/>
  </ds:schemaRefs>
</ds:datastoreItem>
</file>

<file path=docMetadata/LabelInfo.xml><?xml version="1.0" encoding="utf-8"?>
<clbl:labelList xmlns:clbl="http://schemas.microsoft.com/office/2020/mipLabelMetadata">
  <clbl:label id="{da0e285e-1842-4884-832f-885dd424d91e}" enabled="1" method="Standard" siteId="{3f478d65-1b9b-4caa-a123-7430e9bf86b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Induction for Diplomats Presentation</Template>
  <TotalTime>1700</TotalTime>
  <Words>906</Words>
  <Application>Microsoft Office PowerPoint</Application>
  <PresentationFormat>On-screen Show (4:3)</PresentationFormat>
  <Paragraphs>120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Palatino</vt:lpstr>
      <vt:lpstr>Palatino Linotype</vt:lpstr>
      <vt:lpstr>Times</vt:lpstr>
      <vt:lpstr>Times New Roman</vt:lpstr>
      <vt:lpstr>Wingdings</vt:lpstr>
      <vt:lpstr>Induction for Diplomats Presentation</vt:lpstr>
      <vt:lpstr>  Registry &amp; OTP Arrest Efforts  Arrest and Surrender of Mr Cezar Mull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ICC - International Criminal Court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Session for Diplomats   External Relations and State  Cooperation Unit - Registry  17 September 2018</dc:title>
  <dc:creator>Bertrand, Anne Aurore</dc:creator>
  <cp:lastModifiedBy>Nolte, Nayyer</cp:lastModifiedBy>
  <cp:revision>243</cp:revision>
  <cp:lastPrinted>2005-11-08T12:28:13Z</cp:lastPrinted>
  <dcterms:created xsi:type="dcterms:W3CDTF">2018-09-17T07:29:52Z</dcterms:created>
  <dcterms:modified xsi:type="dcterms:W3CDTF">2024-12-03T11:07:14Z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/>
  </property>
  <property fmtid="{D5CDD505-2E9C-101B-9397-08002B2CF9AE}" pid="4" name="Belongs to">
    <vt:lpwstr>All ICC</vt:lpwstr>
  </property>
  <property fmtid="{D5CDD505-2E9C-101B-9397-08002B2CF9AE}" pid="5" name="Status">
    <vt:lpwstr>Final</vt:lpwstr>
  </property>
  <property fmtid="{D5CDD505-2E9C-101B-9397-08002B2CF9AE}" pid="6" name="Organ">
    <vt:lpwstr>All ICC</vt:lpwstr>
  </property>
  <property fmtid="{D5CDD505-2E9C-101B-9397-08002B2CF9AE}" pid="7" name="Language">
    <vt:lpwstr>ENG</vt:lpwstr>
  </property>
  <property fmtid="{D5CDD505-2E9C-101B-9397-08002B2CF9AE}" pid="8" name="display_urn:schemas-microsoft-com:office:office#Editor">
    <vt:lpwstr>moss_admin</vt:lpwstr>
  </property>
  <property fmtid="{D5CDD505-2E9C-101B-9397-08002B2CF9AE}" pid="9" name="TemplateUrl">
    <vt:lpwstr/>
  </property>
  <property fmtid="{D5CDD505-2E9C-101B-9397-08002B2CF9AE}" pid="10" name="xd_ProgID">
    <vt:lpwstr/>
  </property>
  <property fmtid="{D5CDD505-2E9C-101B-9397-08002B2CF9AE}" pid="11" name="display_urn:schemas-microsoft-com:office:office#Author">
    <vt:lpwstr>Sardinha, Gonçalo</vt:lpwstr>
  </property>
  <property fmtid="{D5CDD505-2E9C-101B-9397-08002B2CF9AE}" pid="12" name="Order">
    <vt:lpwstr>900.000000000000</vt:lpwstr>
  </property>
  <property fmtid="{D5CDD505-2E9C-101B-9397-08002B2CF9AE}" pid="13" name="ManagementStatus">
    <vt:lpwstr/>
  </property>
  <property fmtid="{D5CDD505-2E9C-101B-9397-08002B2CF9AE}" pid="14" name="ClassificationContentMarkingHeaderLocations">
    <vt:lpwstr>Induction for Diplomats Presentation:6</vt:lpwstr>
  </property>
  <property fmtid="{D5CDD505-2E9C-101B-9397-08002B2CF9AE}" pid="15" name="ClassificationContentMarkingHeaderText">
    <vt:lpwstr>[ICC] RESTRICTED</vt:lpwstr>
  </property>
  <property fmtid="{D5CDD505-2E9C-101B-9397-08002B2CF9AE}" pid="16" name="ContentTypeId">
    <vt:lpwstr>0x0101000E9F46F7A801884390AB9545394398CD</vt:lpwstr>
  </property>
</Properties>
</file>