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Lst>
  <p:notesMasterIdLst>
    <p:notesMasterId r:id="rId12"/>
  </p:notesMasterIdLst>
  <p:sldIdLst>
    <p:sldId id="256" r:id="rId6"/>
    <p:sldId id="265" r:id="rId7"/>
    <p:sldId id="281" r:id="rId8"/>
    <p:sldId id="392" r:id="rId9"/>
    <p:sldId id="505" r:id="rId10"/>
    <p:sldId id="503"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E1AFF37C-9743-48A7-A2EB-01E21F8AB8A2}">
          <p14:sldIdLst>
            <p14:sldId id="256"/>
            <p14:sldId id="265"/>
            <p14:sldId id="281"/>
            <p14:sldId id="392"/>
          </p14:sldIdLst>
        </p14:section>
        <p14:section name="Tools" id="{326BD1E6-0704-47FC-B4CB-7B27FB606CFD}">
          <p14:sldIdLst>
            <p14:sldId id="505"/>
          </p14:sldIdLst>
        </p14:section>
        <p14:section name="Witness Relocation" id="{3F5F8F18-819D-4873-814B-F665897EAD46}">
          <p14:sldIdLst/>
        </p14:section>
        <p14:section name="Closing remarks" id="{654F4259-339A-4570-BBF7-FB3023181663}">
          <p14:sldIdLst>
            <p14:sldId id="50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9C4804F-7311-1449-13E2-2E956FD2F617}" name="Mena, Christian" initials="CM" userId="S::Christian.Mena@icc-cpi.int::c106f2ef-787c-47d7-b9e8-1bd7e8ca1da8" providerId="AD"/>
  <p188:author id="{F9CC025B-9835-090D-6009-56F91821C086}" name="Mena, Christian" initials="MC" userId="S::christian.mena@icc-cpi.int::c106f2ef-787c-47d7-b9e8-1bd7e8ca1da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7C052"/>
    <a:srgbClr val="DC7A34"/>
    <a:srgbClr val="663365"/>
    <a:srgbClr val="CC6632"/>
    <a:srgbClr val="1F4D86"/>
    <a:srgbClr val="5197DA"/>
    <a:srgbClr val="CC3266"/>
    <a:srgbClr val="98130C"/>
    <a:srgbClr val="C95D26"/>
    <a:srgbClr val="F5B0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8777BD8-5EC9-64C6-0704-BF4F6AB2454C}" v="10" dt="2025-12-01T11:01:43.417"/>
    <p1510:client id="{16513114-96E6-F0FB-7B1E-3452879003D0}" v="3" dt="2025-12-01T11:30:21.611"/>
    <p1510:client id="{2268EA75-CE34-D1C1-79D5-E8E1C454E0E8}" v="2" dt="2025-12-02T10:58:19.133"/>
    <p1510:client id="{5A7E73B8-FA73-8F28-3DDB-1B2BB230D8A8}" v="26" dt="2025-12-02T05:25:01.466"/>
    <p1510:client id="{5C1182D4-84B6-494D-B1B9-0CC1E5DC16D7}" v="869" dt="2025-12-02T10:48:20.460"/>
    <p1510:client id="{6548F508-ACA7-4AF1-F285-5E7763C37466}" v="764" dt="2025-12-01T22:21:19.420"/>
    <p1510:client id="{9BD59AF6-67E0-80D7-6E29-CDC93148EEC9}" v="4" dt="2025-12-01T15:56:30.467"/>
    <p1510:client id="{B9D8E822-B4A5-40E3-ADFA-C7EDAAF9DE32}" v="86" dt="2025-12-02T09:30:16.202"/>
    <p1510:client id="{BBC2D9E5-A386-5960-DC0B-030AE8059B99}" v="108" dt="2025-12-02T10:47:43.613"/>
    <p1510:client id="{D16D9259-AB25-4CDE-8647-1FDF336245E6}" v="3" dt="2025-12-02T07:26:15.697"/>
    <p1510:client id="{D5C45A75-4D74-DA27-A24E-7AEBA16A0B29}" v="1" dt="2025-12-02T11:48:45.091"/>
    <p1510:client id="{D94D12C6-471A-2569-C3D8-36D9BDBFEB52}" v="160" dt="2025-12-01T14:48:57.3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512" y="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3785C8-F706-4857-9229-E0F25C451775}" type="datetimeFigureOut">
              <a:t>7/3/2026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E3EF251-FAE3-4B13-969D-74EDD1577A9D}" type="slidenum">
              <a:t>‹#›</a:t>
            </a:fld>
            <a:endParaRPr lang="en-US"/>
          </a:p>
        </p:txBody>
      </p:sp>
    </p:spTree>
    <p:extLst>
      <p:ext uri="{BB962C8B-B14F-4D97-AF65-F5344CB8AC3E}">
        <p14:creationId xmlns:p14="http://schemas.microsoft.com/office/powerpoint/2010/main" val="34232757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icc-cpi.int/Pages/item.aspx?name=pr1531" TargetMode="External"/><Relationship Id="rId2" Type="http://schemas.openxmlformats.org/officeDocument/2006/relationships/slide" Target="../slides/slide5.xml"/><Relationship Id="rId1" Type="http://schemas.openxmlformats.org/officeDocument/2006/relationships/notesMaster" Target="../notesMasters/notesMaster1.xml"/><Relationship Id="rId4" Type="http://schemas.openxmlformats.org/officeDocument/2006/relationships/hyperlink" Target="https://www.icc-cpi.int/court-record/icc-01/12-01/18-2308" TargetMode="Externa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GB"/>
          </a:p>
        </p:txBody>
      </p:sp>
    </p:spTree>
    <p:extLst>
      <p:ext uri="{BB962C8B-B14F-4D97-AF65-F5344CB8AC3E}">
        <p14:creationId xmlns:p14="http://schemas.microsoft.com/office/powerpoint/2010/main" val="32733645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7" name="Shape 127"/>
          <p:cNvSpPr>
            <a:spLocks noGrp="1" noRot="1" noChangeAspect="1"/>
          </p:cNvSpPr>
          <p:nvPr>
            <p:ph type="sldImg"/>
          </p:nvPr>
        </p:nvSpPr>
        <p:spPr>
          <a:xfrm>
            <a:off x="381000" y="685800"/>
            <a:ext cx="6096000" cy="3429000"/>
          </a:xfrm>
          <a:prstGeom prst="rect">
            <a:avLst/>
          </a:prstGeom>
        </p:spPr>
        <p:txBody>
          <a:bodyPr/>
          <a:lstStyle/>
          <a:p>
            <a:endParaRPr/>
          </a:p>
        </p:txBody>
      </p:sp>
      <p:sp>
        <p:nvSpPr>
          <p:cNvPr id="128" name="Shape 128"/>
          <p:cNvSpPr>
            <a:spLocks noGrp="1"/>
          </p:cNvSpPr>
          <p:nvPr>
            <p:ph type="body" sz="quarter" idx="1"/>
          </p:nvPr>
        </p:nvSpPr>
        <p:spPr>
          <a:prstGeom prst="rect">
            <a:avLst/>
          </a:prstGeom>
        </p:spPr>
        <p:txBody>
          <a:bodyPr/>
          <a:lstStyle/>
          <a:p>
            <a:r>
              <a:t>Original slide 1</a:t>
            </a:r>
          </a:p>
        </p:txBody>
      </p:sp>
    </p:spTree>
    <p:extLst>
      <p:ext uri="{BB962C8B-B14F-4D97-AF65-F5344CB8AC3E}">
        <p14:creationId xmlns:p14="http://schemas.microsoft.com/office/powerpoint/2010/main" val="2097829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 name="Shape 128"/>
          <p:cNvSpPr>
            <a:spLocks noGrp="1" noRot="1" noChangeAspect="1"/>
          </p:cNvSpPr>
          <p:nvPr>
            <p:ph type="sldImg"/>
          </p:nvPr>
        </p:nvSpPr>
        <p:spPr>
          <a:xfrm>
            <a:off x="90488" y="744538"/>
            <a:ext cx="6616700" cy="3722687"/>
          </a:xfrm>
          <a:prstGeom prst="rect">
            <a:avLst/>
          </a:prstGeom>
        </p:spPr>
        <p:txBody>
          <a:bodyPr/>
          <a:lstStyle/>
          <a:p>
            <a:endParaRPr/>
          </a:p>
        </p:txBody>
      </p:sp>
      <p:sp>
        <p:nvSpPr>
          <p:cNvPr id="129" name="Shape 129"/>
          <p:cNvSpPr>
            <a:spLocks noGrp="1"/>
          </p:cNvSpPr>
          <p:nvPr>
            <p:ph type="body" sz="quarter" idx="1"/>
          </p:nvPr>
        </p:nvSpPr>
        <p:spPr>
          <a:prstGeom prst="rect">
            <a:avLst/>
          </a:prstGeom>
        </p:spPr>
        <p:txBody>
          <a:bodyPr/>
          <a:lstStyle/>
          <a:p>
            <a:r>
              <a:t>Original slide 1</a:t>
            </a:r>
          </a:p>
        </p:txBody>
      </p:sp>
    </p:spTree>
    <p:extLst>
      <p:ext uri="{BB962C8B-B14F-4D97-AF65-F5344CB8AC3E}">
        <p14:creationId xmlns:p14="http://schemas.microsoft.com/office/powerpoint/2010/main" val="14883263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917473-3496-1B26-3D4C-D833592C2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A5B477-A456-4C98-FECA-3E19F16FF9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787E03-E089-EB4C-EB9A-145D75FEC431}"/>
              </a:ext>
            </a:extLst>
          </p:cNvPr>
          <p:cNvSpPr>
            <a:spLocks noGrp="1"/>
          </p:cNvSpPr>
          <p:nvPr>
            <p:ph type="body" idx="1"/>
          </p:nvPr>
        </p:nvSpPr>
        <p:spPr/>
        <p:txBody>
          <a:bodyPr/>
          <a:lstStyle/>
          <a:p>
            <a:pPr rtl="0"/>
            <a:r>
              <a:rPr lang="en-GB" sz="1200"/>
              <a:t>Capacity building in international criminal justice for DRC judiciary actors and magistrates as well as national human rights actors in Kinshasa, DRC (completed in August 2024). </a:t>
            </a:r>
          </a:p>
          <a:p>
            <a:pPr rtl="0"/>
            <a:endParaRPr lang="en-GB" sz="1200"/>
          </a:p>
          <a:p>
            <a:pPr rtl="0"/>
            <a:r>
              <a:rPr lang="en-GB" sz="1200"/>
              <a:t>Capacity building for CAR Special Criminal Court (judicial cooperation, SGBC, witness protection, etc.) (upcoming October 2024).</a:t>
            </a:r>
            <a:endParaRPr lang="en-US" sz="1200">
              <a:solidFill>
                <a:srgbClr val="30353F"/>
              </a:solidFill>
            </a:endParaRPr>
          </a:p>
          <a:p>
            <a:endParaRPr lang="en-US"/>
          </a:p>
          <a:p>
            <a:r>
              <a:rPr lang="en-US"/>
              <a:t>Forensic Rotational Model: </a:t>
            </a:r>
          </a:p>
          <a:p>
            <a:endParaRPr lang="en-US"/>
          </a:p>
          <a:p>
            <a:endParaRPr lang="en-NL"/>
          </a:p>
        </p:txBody>
      </p:sp>
      <p:sp>
        <p:nvSpPr>
          <p:cNvPr id="4" name="Slide Number Placeholder 3">
            <a:extLst>
              <a:ext uri="{FF2B5EF4-FFF2-40B4-BE49-F238E27FC236}">
                <a16:creationId xmlns:a16="http://schemas.microsoft.com/office/drawing/2014/main" id="{B7161EC7-8016-E3C4-C519-E98FAC059A8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AEF462-0660-41C5-B679-4BC4B7D5DAF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0279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370724-181B-F0DB-75EF-5F69030E4B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8B996B-FD21-7490-6EE9-C4E7394F55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68DD80-A616-02EC-CBE6-74649AD60F71}"/>
              </a:ext>
            </a:extLst>
          </p:cNvPr>
          <p:cNvSpPr>
            <a:spLocks noGrp="1"/>
          </p:cNvSpPr>
          <p:nvPr>
            <p:ph type="body" idx="1"/>
          </p:nvPr>
        </p:nvSpPr>
        <p:spPr/>
        <p:txBody>
          <a:bodyPr/>
          <a:lstStyle/>
          <a:p>
            <a:r>
              <a:rPr lang="en-GB" u="sng"/>
              <a:t>Al Hassan Background: </a:t>
            </a:r>
            <a:r>
              <a:rPr lang="en-GB" b="0" i="0">
                <a:solidFill>
                  <a:srgbClr val="212529"/>
                </a:solidFill>
                <a:effectLst/>
                <a:latin typeface="Georgia" panose="02040502050405020303" pitchFamily="18" charset="0"/>
              </a:rPr>
              <a:t>Mr Al Hassan is accused of crimes against humanity and war crimes allegedly committed in Timbuktu (Mali). The trial in this case </a:t>
            </a:r>
            <a:r>
              <a:rPr lang="en-GB" b="0" i="0" u="sng">
                <a:solidFill>
                  <a:srgbClr val="003366"/>
                </a:solidFill>
                <a:effectLst/>
                <a:latin typeface="Georgia" panose="02040502050405020303" pitchFamily="18" charset="0"/>
                <a:hlinkClick r:id="rId3" tooltip="https://www.icc-cpi.int/Pages/item.aspx?name=pr1531"/>
              </a:rPr>
              <a:t>opened on 14-15 July 2020</a:t>
            </a:r>
            <a:r>
              <a:rPr lang="en-GB" b="0" i="0">
                <a:solidFill>
                  <a:srgbClr val="212529"/>
                </a:solidFill>
                <a:effectLst/>
                <a:latin typeface="Georgia" panose="02040502050405020303" pitchFamily="18" charset="0"/>
              </a:rPr>
              <a:t>. 52 oral witnesses were called by the Prosecution at this stage and 22 Defence witnesses appeared in court. The Legal Representatives of Victims, representing 2196 victims in this case, also called two witnesses to testify. On 8 February 2023, Trial Chamber X declared the closure of the submission of evidence in this case and parties and participants were </a:t>
            </a:r>
            <a:r>
              <a:rPr lang="en-GB" b="0" i="0" u="sng">
                <a:solidFill>
                  <a:srgbClr val="003366"/>
                </a:solidFill>
                <a:effectLst/>
                <a:latin typeface="Georgia" panose="02040502050405020303" pitchFamily="18" charset="0"/>
                <a:hlinkClick r:id="rId4" tooltip="https://www.icc-cpi.int/court-record/icc-01/12-01/18-2308"/>
              </a:rPr>
              <a:t>requested</a:t>
            </a:r>
            <a:r>
              <a:rPr lang="en-GB" b="0" i="0">
                <a:solidFill>
                  <a:srgbClr val="212529"/>
                </a:solidFill>
                <a:effectLst/>
                <a:latin typeface="Georgia" panose="02040502050405020303" pitchFamily="18" charset="0"/>
              </a:rPr>
              <a:t> to file their final briefs. The closing statements of the Prosecution, the Legal Representatives of Victims and the Defence took place from 23 to 25 May 2023.</a:t>
            </a:r>
          </a:p>
          <a:p>
            <a:endParaRPr lang="en-GB" b="0" i="0">
              <a:solidFill>
                <a:srgbClr val="212529"/>
              </a:solidFill>
              <a:effectLst/>
              <a:latin typeface="Georgia" panose="02040502050405020303" pitchFamily="18" charset="0"/>
            </a:endParaRPr>
          </a:p>
          <a:p>
            <a:pPr algn="l"/>
            <a:r>
              <a:rPr lang="en-GB" b="0" i="0" u="sng" err="1">
                <a:solidFill>
                  <a:srgbClr val="212529"/>
                </a:solidFill>
                <a:effectLst/>
                <a:latin typeface="Georgia" panose="02040502050405020303" pitchFamily="18" charset="0"/>
              </a:rPr>
              <a:t>Kony:</a:t>
            </a:r>
            <a:r>
              <a:rPr lang="en-GB" b="0" i="0" err="1">
                <a:solidFill>
                  <a:srgbClr val="212529"/>
                </a:solidFill>
                <a:effectLst/>
                <a:latin typeface="Georgia" panose="02040502050405020303" pitchFamily="18" charset="0"/>
              </a:rPr>
              <a:t>The</a:t>
            </a:r>
            <a:r>
              <a:rPr lang="en-GB" b="0" i="0">
                <a:solidFill>
                  <a:srgbClr val="212529"/>
                </a:solidFill>
                <a:effectLst/>
                <a:latin typeface="Georgia" panose="02040502050405020303" pitchFamily="18" charset="0"/>
              </a:rPr>
              <a:t> Rome Statute allows for the confirmation of charges proceedings at the Pre-Trial stage in the absence of the suspect. If the charges are confirmed, the case can only proceed to trial if the accused is present before the Trial Chamber. The existence of confirmation proceedings </a:t>
            </a:r>
            <a:r>
              <a:rPr lang="en-GB" b="0" i="1">
                <a:solidFill>
                  <a:srgbClr val="212529"/>
                </a:solidFill>
                <a:effectLst/>
                <a:latin typeface="Georgia" panose="02040502050405020303" pitchFamily="18" charset="0"/>
              </a:rPr>
              <a:t>in absentia</a:t>
            </a:r>
            <a:r>
              <a:rPr lang="en-GB" b="0" i="0">
                <a:solidFill>
                  <a:srgbClr val="212529"/>
                </a:solidFill>
                <a:effectLst/>
                <a:latin typeface="Georgia" panose="02040502050405020303" pitchFamily="18" charset="0"/>
              </a:rPr>
              <a:t> would serve to expedite the case against a suspect that cannot be found, however, as held previously by the same Chamber, this proceeding is only applicable in exceptional circumstances. .</a:t>
            </a:r>
          </a:p>
          <a:p>
            <a:pPr algn="l"/>
            <a:r>
              <a:rPr lang="en-GB" b="0" i="0">
                <a:solidFill>
                  <a:srgbClr val="212529"/>
                </a:solidFill>
                <a:effectLst/>
                <a:latin typeface="Georgia" panose="02040502050405020303" pitchFamily="18" charset="0"/>
              </a:rPr>
              <a:t>The Chamber, composed of Judge Rosario Salvatore </a:t>
            </a:r>
            <a:r>
              <a:rPr lang="en-GB" b="0" i="0" err="1">
                <a:solidFill>
                  <a:srgbClr val="212529"/>
                </a:solidFill>
                <a:effectLst/>
                <a:latin typeface="Georgia" panose="02040502050405020303" pitchFamily="18" charset="0"/>
              </a:rPr>
              <a:t>Aitala</a:t>
            </a:r>
            <a:r>
              <a:rPr lang="en-GB" b="0" i="0">
                <a:solidFill>
                  <a:srgbClr val="212529"/>
                </a:solidFill>
                <a:effectLst/>
                <a:latin typeface="Georgia" panose="02040502050405020303" pitchFamily="18" charset="0"/>
              </a:rPr>
              <a:t>, Presiding, Judge Tomoko Akane and Judge Sergio Gerardo Ugalde Godínez, had previously already considered that Mr </a:t>
            </a:r>
            <a:r>
              <a:rPr lang="en-GB" b="0" i="0" err="1">
                <a:solidFill>
                  <a:srgbClr val="212529"/>
                </a:solidFill>
                <a:effectLst/>
                <a:latin typeface="Georgia" panose="02040502050405020303" pitchFamily="18" charset="0"/>
              </a:rPr>
              <a:t>Kony</a:t>
            </a:r>
            <a:r>
              <a:rPr lang="en-GB" b="0" i="0">
                <a:solidFill>
                  <a:srgbClr val="212529"/>
                </a:solidFill>
                <a:effectLst/>
                <a:latin typeface="Georgia" panose="02040502050405020303" pitchFamily="18" charset="0"/>
              </a:rPr>
              <a:t> qualifies as a “person who cannot be found” within the meaning of article 61(2)(b) of the Rome Statute. Now, after a targeted Outreach campaign launched by the Registry for this purpose,  the Chamber further concluded that “all reasonable steps to inform Mr </a:t>
            </a:r>
            <a:r>
              <a:rPr lang="en-GB" b="0" i="0" err="1">
                <a:solidFill>
                  <a:srgbClr val="212529"/>
                </a:solidFill>
                <a:effectLst/>
                <a:latin typeface="Georgia" panose="02040502050405020303" pitchFamily="18" charset="0"/>
              </a:rPr>
              <a:t>Kony</a:t>
            </a:r>
            <a:r>
              <a:rPr lang="en-GB" b="0" i="0">
                <a:solidFill>
                  <a:srgbClr val="212529"/>
                </a:solidFill>
                <a:effectLst/>
                <a:latin typeface="Georgia" panose="02040502050405020303" pitchFamily="18" charset="0"/>
              </a:rPr>
              <a:t> of the charges against him as set out in the Document Containing the Charges have been taken”. It noted the ICC Registry’s efforts to that effect including large-scale media campaigns in Acholi and in English, both in Uganda and neighbouring countries, activities aiming at engaging with relevant stakeholders and communities, such as religious and cultural leaders, civil society actors, victims groups and local government leaders, as well as meetings attended by clan members and other persons close to the suspect.</a:t>
            </a:r>
          </a:p>
          <a:p>
            <a:pPr algn="l"/>
            <a:endParaRPr lang="en-GB" b="0" i="0" u="sng">
              <a:solidFill>
                <a:srgbClr val="212529"/>
              </a:solidFill>
              <a:effectLst/>
              <a:latin typeface="Georgia" panose="02040502050405020303" pitchFamily="18" charset="0"/>
            </a:endParaRPr>
          </a:p>
          <a:p>
            <a:pPr algn="l"/>
            <a:r>
              <a:rPr lang="en-GB" b="0" i="0" u="sng" err="1">
                <a:solidFill>
                  <a:srgbClr val="212529"/>
                </a:solidFill>
                <a:effectLst/>
                <a:latin typeface="Georgia" panose="02040502050405020303" pitchFamily="18" charset="0"/>
              </a:rPr>
              <a:t>Venezuela:</a:t>
            </a:r>
            <a:r>
              <a:rPr lang="en-GB" b="0" i="0" u="none" err="1">
                <a:solidFill>
                  <a:srgbClr val="212529"/>
                </a:solidFill>
                <a:effectLst/>
                <a:latin typeface="Georgia" panose="02040502050405020303" pitchFamily="18" charset="0"/>
              </a:rPr>
              <a:t>the</a:t>
            </a:r>
            <a:r>
              <a:rPr lang="en-GB" b="0" i="0" u="none">
                <a:solidFill>
                  <a:srgbClr val="212529"/>
                </a:solidFill>
                <a:effectLst/>
                <a:latin typeface="Georgia" panose="02040502050405020303" pitchFamily="18" charset="0"/>
              </a:rPr>
              <a:t> Appeals Chamber rejected all six grounds of appeal submitted by Venezuela. In examining the grounds of appeal, the Appeals Chamber, among other conclusions, recalled its recent ruling, in the Philippines Judgment, that “the burden of providing information relevant to the pre-trial chamber’s determination under article 18(2) of the Statute remains on the State seeking deferral”.</a:t>
            </a:r>
          </a:p>
          <a:p>
            <a:pPr algn="l"/>
            <a:endParaRPr lang="en-GB" b="0" i="0" u="none">
              <a:solidFill>
                <a:srgbClr val="212529"/>
              </a:solidFill>
              <a:effectLst/>
              <a:latin typeface="Georgia" panose="02040502050405020303" pitchFamily="18" charset="0"/>
            </a:endParaRPr>
          </a:p>
          <a:p>
            <a:pPr algn="l"/>
            <a:r>
              <a:rPr lang="en-GB" b="0" i="0" u="none">
                <a:solidFill>
                  <a:srgbClr val="212529"/>
                </a:solidFill>
                <a:effectLst/>
                <a:latin typeface="Georgia" panose="02040502050405020303" pitchFamily="18" charset="0"/>
              </a:rPr>
              <a:t>The Appeals Chamber also considered that the focus of the Pre-Trial Chamber’s assessment was correctly on “whether Venezuela was conducting or had conducted any investigations or prosecutions of the same categories of individuals, that is alleged high-ranking members of the State security forces and pro‑government individuals, in relation to the relevant criminality”. </a:t>
            </a:r>
          </a:p>
          <a:p>
            <a:pPr algn="l"/>
            <a:endParaRPr lang="en-GB" b="0" i="0" u="none">
              <a:solidFill>
                <a:srgbClr val="212529"/>
              </a:solidFill>
              <a:effectLst/>
              <a:latin typeface="Georgia" panose="02040502050405020303" pitchFamily="18" charset="0"/>
            </a:endParaRPr>
          </a:p>
          <a:p>
            <a:pPr algn="l"/>
            <a:r>
              <a:rPr lang="en-GB" b="0" i="0" u="none">
                <a:solidFill>
                  <a:srgbClr val="212529"/>
                </a:solidFill>
                <a:effectLst/>
                <a:latin typeface="Georgia" panose="02040502050405020303" pitchFamily="18" charset="0"/>
              </a:rPr>
              <a:t>Furthermore, the Appeals Chamber discussed the issue of whether domestic investigations must cover contextual elements of crimes against humanity, such as the existence of a widespread or systematic attack against a civilian population or a policy. The Appeals Chamber considered that “the legal interests protected by each crime can be discerned by reference to the elements of that specific crime”. It also found that in order to pursue the legal interests protected by crimes against humanity, a State, which, like Venezuela, has not incorporated crimes against humanity in its domestic law, while not required to investigate the alleged criminal acts under the legal qualification of crimes against humanity, must nevertheless investigate the factual allegations underpinning the contextual elements of such crimes”.  The Appeals Chamber highlighted that while the Rome Statute does not expressly impose an obligation on States Parties to incorporate the crimes against humanity in their domestic legislation, “such incorporation may facilitate the fulfilment of their duty” to exercise criminal jurisdiction over “those responsible for international crimes”.</a:t>
            </a:r>
          </a:p>
          <a:p>
            <a:pPr algn="l"/>
            <a:endParaRPr lang="en-GB" b="0" i="0" u="none">
              <a:solidFill>
                <a:srgbClr val="212529"/>
              </a:solidFill>
              <a:effectLst/>
              <a:latin typeface="Georgia" panose="02040502050405020303" pitchFamily="18" charset="0"/>
            </a:endParaRPr>
          </a:p>
          <a:p>
            <a:pPr algn="l"/>
            <a:r>
              <a:rPr lang="en-GB" b="0" i="0" u="none">
                <a:solidFill>
                  <a:srgbClr val="212529"/>
                </a:solidFill>
                <a:effectLst/>
                <a:latin typeface="Georgia" panose="02040502050405020303" pitchFamily="18" charset="0"/>
              </a:rPr>
              <a:t>On other issues, the Appeals Chamber considered that Venezuela misrepresented the Impugned Decision and made unsubstantiated arguments on other points.</a:t>
            </a:r>
          </a:p>
          <a:p>
            <a:endParaRPr lang="en-NL" u="sng"/>
          </a:p>
        </p:txBody>
      </p:sp>
      <p:sp>
        <p:nvSpPr>
          <p:cNvPr id="4" name="Slide Number Placeholder 3">
            <a:extLst>
              <a:ext uri="{FF2B5EF4-FFF2-40B4-BE49-F238E27FC236}">
                <a16:creationId xmlns:a16="http://schemas.microsoft.com/office/drawing/2014/main" id="{001D2D1B-5398-C68A-0D32-1AD131C75677}"/>
              </a:ext>
            </a:extLst>
          </p:cNvPr>
          <p:cNvSpPr>
            <a:spLocks noGrp="1"/>
          </p:cNvSpPr>
          <p:nvPr>
            <p:ph type="sldNum" sz="quarter" idx="5"/>
          </p:nvPr>
        </p:nvSpPr>
        <p:spPr/>
        <p:txBody>
          <a:bodyPr/>
          <a:lstStyle/>
          <a:p>
            <a:fld id="{CCAEF462-0660-41C5-B679-4BC4B7D5DAF0}" type="slidenum">
              <a:rPr lang="en-GB" smtClean="0"/>
              <a:t>5</a:t>
            </a:fld>
            <a:endParaRPr lang="en-GB"/>
          </a:p>
        </p:txBody>
      </p:sp>
    </p:spTree>
    <p:extLst>
      <p:ext uri="{BB962C8B-B14F-4D97-AF65-F5344CB8AC3E}">
        <p14:creationId xmlns:p14="http://schemas.microsoft.com/office/powerpoint/2010/main" val="37597955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72D69-6794-6AEE-329E-622DD6801966}"/>
            </a:ext>
          </a:extLst>
        </p:cNvPr>
        <p:cNvGrpSpPr/>
        <p:nvPr/>
      </p:nvGrpSpPr>
      <p:grpSpPr>
        <a:xfrm>
          <a:off x="0" y="0"/>
          <a:ext cx="0" cy="0"/>
          <a:chOff x="0" y="0"/>
          <a:chExt cx="0" cy="0"/>
        </a:xfrm>
      </p:grpSpPr>
      <p:sp>
        <p:nvSpPr>
          <p:cNvPr id="128" name="Shape 128">
            <a:extLst>
              <a:ext uri="{FF2B5EF4-FFF2-40B4-BE49-F238E27FC236}">
                <a16:creationId xmlns:a16="http://schemas.microsoft.com/office/drawing/2014/main" id="{74FCE6AD-314B-0AC3-A676-565D3F6A50EB}"/>
              </a:ext>
            </a:extLst>
          </p:cNvPr>
          <p:cNvSpPr>
            <a:spLocks noGrp="1" noRot="1" noChangeAspect="1"/>
          </p:cNvSpPr>
          <p:nvPr>
            <p:ph type="sldImg"/>
          </p:nvPr>
        </p:nvSpPr>
        <p:spPr>
          <a:xfrm>
            <a:off x="381000" y="685800"/>
            <a:ext cx="6096000" cy="3429000"/>
          </a:xfrm>
          <a:prstGeom prst="rect">
            <a:avLst/>
          </a:prstGeom>
        </p:spPr>
        <p:txBody>
          <a:bodyPr/>
          <a:lstStyle/>
          <a:p>
            <a:endParaRPr/>
          </a:p>
        </p:txBody>
      </p:sp>
      <p:sp>
        <p:nvSpPr>
          <p:cNvPr id="129" name="Shape 129">
            <a:extLst>
              <a:ext uri="{FF2B5EF4-FFF2-40B4-BE49-F238E27FC236}">
                <a16:creationId xmlns:a16="http://schemas.microsoft.com/office/drawing/2014/main" id="{09B191D7-A428-59D1-E09A-9EAB51177DE6}"/>
              </a:ext>
            </a:extLst>
          </p:cNvPr>
          <p:cNvSpPr>
            <a:spLocks noGrp="1"/>
          </p:cNvSpPr>
          <p:nvPr>
            <p:ph type="body" sz="quarter" idx="1"/>
          </p:nvPr>
        </p:nvSpPr>
        <p:spPr>
          <a:prstGeom prst="rect">
            <a:avLst/>
          </a:prstGeom>
        </p:spPr>
        <p:txBody>
          <a:bodyPr/>
          <a:lstStyle/>
          <a:p>
            <a:r>
              <a:t>Original slide 1</a:t>
            </a:r>
          </a:p>
        </p:txBody>
      </p:sp>
    </p:spTree>
    <p:extLst>
      <p:ext uri="{BB962C8B-B14F-4D97-AF65-F5344CB8AC3E}">
        <p14:creationId xmlns:p14="http://schemas.microsoft.com/office/powerpoint/2010/main" val="36742143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7/3/2026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7/3/2026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7/3/2026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7/3/2026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9404636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9" name="TextBox 7"/>
          <p:cNvSpPr txBox="1"/>
          <p:nvPr/>
        </p:nvSpPr>
        <p:spPr>
          <a:xfrm>
            <a:off x="5468111" y="63500"/>
            <a:ext cx="1295401" cy="189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400"/>
            </a:lvl1pPr>
          </a:lstStyle>
          <a:p>
            <a:r>
              <a:t>[ICC] RESTRICTED</a:t>
            </a:r>
          </a:p>
        </p:txBody>
      </p:sp>
      <p:sp>
        <p:nvSpPr>
          <p:cNvPr id="40" name="Title Text"/>
          <p:cNvSpPr txBox="1">
            <a:spLocks noGrp="1"/>
          </p:cNvSpPr>
          <p:nvPr>
            <p:ph type="title"/>
          </p:nvPr>
        </p:nvSpPr>
        <p:spPr>
          <a:prstGeom prst="rect">
            <a:avLst/>
          </a:prstGeom>
        </p:spPr>
        <p:txBody>
          <a:bodyPr/>
          <a:lstStyle/>
          <a:p>
            <a:r>
              <a:t>Title Text</a:t>
            </a:r>
          </a:p>
        </p:txBody>
      </p:sp>
      <p:sp>
        <p:nvSpPr>
          <p:cNvPr id="41"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1952122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9" name="TextBox 7"/>
          <p:cNvSpPr txBox="1"/>
          <p:nvPr/>
        </p:nvSpPr>
        <p:spPr>
          <a:xfrm>
            <a:off x="5468111" y="63500"/>
            <a:ext cx="1295401" cy="189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400"/>
            </a:lvl1pPr>
          </a:lstStyle>
          <a:p>
            <a:r>
              <a:t>[ICC] RESTRICTED</a:t>
            </a:r>
          </a:p>
        </p:txBody>
      </p:sp>
      <p:sp>
        <p:nvSpPr>
          <p:cNvPr id="50"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51"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52"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9818911"/>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60" name="TextBox 7"/>
          <p:cNvSpPr txBox="1"/>
          <p:nvPr/>
        </p:nvSpPr>
        <p:spPr>
          <a:xfrm>
            <a:off x="5468111" y="63500"/>
            <a:ext cx="1295401" cy="189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400"/>
            </a:lvl1pPr>
          </a:lstStyle>
          <a:p>
            <a:r>
              <a:t>[ICC] RESTRICTED</a:t>
            </a:r>
          </a:p>
        </p:txBody>
      </p:sp>
      <p:sp>
        <p:nvSpPr>
          <p:cNvPr id="61" name="Title Text"/>
          <p:cNvSpPr txBox="1">
            <a:spLocks noGrp="1"/>
          </p:cNvSpPr>
          <p:nvPr>
            <p:ph type="title"/>
          </p:nvPr>
        </p:nvSpPr>
        <p:spPr>
          <a:prstGeom prst="rect">
            <a:avLst/>
          </a:prstGeom>
        </p:spPr>
        <p:txBody>
          <a:bodyPr/>
          <a:lstStyle/>
          <a:p>
            <a:r>
              <a:t>Title Text</a:t>
            </a:r>
          </a:p>
        </p:txBody>
      </p:sp>
      <p:sp>
        <p:nvSpPr>
          <p:cNvPr id="6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94351299"/>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8" name="TextBox 7"/>
          <p:cNvSpPr txBox="1"/>
          <p:nvPr/>
        </p:nvSpPr>
        <p:spPr>
          <a:xfrm>
            <a:off x="5468111" y="63500"/>
            <a:ext cx="1295401" cy="1893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1400"/>
            </a:lvl1pPr>
          </a:lstStyle>
          <a:p>
            <a:r>
              <a:t>[ICC] RESTRICTED</a:t>
            </a:r>
          </a:p>
        </p:txBody>
      </p:sp>
      <p:sp>
        <p:nvSpPr>
          <p:cNvPr id="89"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90"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91"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9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568689827"/>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_Title Slide">
    <p:bg>
      <p:bgPr>
        <a:solidFill>
          <a:srgbClr val="000000"/>
        </a:solidFill>
        <a:effectLst/>
      </p:bgPr>
    </p:bg>
    <p:spTree>
      <p:nvGrpSpPr>
        <p:cNvPr id="1" name=""/>
        <p:cNvGrpSpPr/>
        <p:nvPr/>
      </p:nvGrpSpPr>
      <p:grpSpPr>
        <a:xfrm>
          <a:off x="0" y="0"/>
          <a:ext cx="0" cy="0"/>
          <a:chOff x="0" y="0"/>
          <a:chExt cx="0" cy="0"/>
        </a:xfrm>
      </p:grpSpPr>
      <p:sp>
        <p:nvSpPr>
          <p:cNvPr id="99" name="Title Text"/>
          <p:cNvSpPr txBox="1">
            <a:spLocks noGrp="1"/>
          </p:cNvSpPr>
          <p:nvPr>
            <p:ph type="title"/>
          </p:nvPr>
        </p:nvSpPr>
        <p:spPr>
          <a:xfrm>
            <a:off x="1058669" y="854537"/>
            <a:ext cx="4567609" cy="3566161"/>
          </a:xfrm>
          <a:prstGeom prst="rect">
            <a:avLst/>
          </a:prstGeom>
        </p:spPr>
        <p:txBody>
          <a:bodyPr anchor="b"/>
          <a:lstStyle>
            <a:lvl1pPr>
              <a:defRPr sz="5400" spc="-50">
                <a:solidFill>
                  <a:srgbClr val="FFFFFF"/>
                </a:solidFill>
              </a:defRPr>
            </a:lvl1pPr>
          </a:lstStyle>
          <a:p>
            <a:r>
              <a:t>Title Text</a:t>
            </a:r>
          </a:p>
        </p:txBody>
      </p:sp>
      <p:sp>
        <p:nvSpPr>
          <p:cNvPr id="100" name="Body Level One…"/>
          <p:cNvSpPr txBox="1">
            <a:spLocks noGrp="1"/>
          </p:cNvSpPr>
          <p:nvPr>
            <p:ph type="body" sz="quarter" idx="1" hasCustomPrompt="1"/>
          </p:nvPr>
        </p:nvSpPr>
        <p:spPr>
          <a:xfrm>
            <a:off x="1061439" y="4429842"/>
            <a:ext cx="4567609" cy="1143001"/>
          </a:xfrm>
          <a:prstGeom prst="rect">
            <a:avLst/>
          </a:prstGeom>
        </p:spPr>
        <p:txBody>
          <a:bodyPr/>
          <a:lstStyle>
            <a:lvl1pPr marL="0" indent="0">
              <a:buSzTx/>
              <a:buFontTx/>
              <a:buNone/>
              <a:defRPr sz="1600" cap="all" spc="200">
                <a:solidFill>
                  <a:srgbClr val="FFFFFF"/>
                </a:solidFill>
              </a:defRPr>
            </a:lvl1pPr>
            <a:lvl2pPr marL="0" indent="457200">
              <a:buSzTx/>
              <a:buFontTx/>
              <a:buNone/>
              <a:defRPr sz="1600" cap="all" spc="200">
                <a:solidFill>
                  <a:srgbClr val="FFFFFF"/>
                </a:solidFill>
              </a:defRPr>
            </a:lvl2pPr>
            <a:lvl3pPr marL="0" indent="914400">
              <a:buSzTx/>
              <a:buFontTx/>
              <a:buNone/>
              <a:defRPr sz="1600" cap="all" spc="200">
                <a:solidFill>
                  <a:srgbClr val="FFFFFF"/>
                </a:solidFill>
              </a:defRPr>
            </a:lvl3pPr>
            <a:lvl4pPr marL="0" indent="1371600">
              <a:buSzTx/>
              <a:buFontTx/>
              <a:buNone/>
              <a:defRPr sz="1600" cap="all" spc="200">
                <a:solidFill>
                  <a:srgbClr val="FFFFFF"/>
                </a:solidFill>
              </a:defRPr>
            </a:lvl4pPr>
            <a:lvl5pPr marL="0" indent="1828800">
              <a:buSzTx/>
              <a:buFontTx/>
              <a:buNone/>
              <a:defRPr sz="1600" cap="all" spc="200">
                <a:solidFill>
                  <a:srgbClr val="FFFFFF"/>
                </a:solidFill>
              </a:defRPr>
            </a:lvl5pPr>
          </a:lstStyle>
          <a:p>
            <a:r>
              <a:t>Click to edit subtitle</a:t>
            </a:r>
          </a:p>
          <a:p>
            <a:pPr lvl="1"/>
            <a:endParaRPr/>
          </a:p>
          <a:p>
            <a:pPr lvl="2"/>
            <a:endParaRPr/>
          </a:p>
          <a:p>
            <a:pPr lvl="3"/>
            <a:endParaRPr/>
          </a:p>
          <a:p>
            <a:pPr lvl="4"/>
            <a:endParaRPr/>
          </a:p>
        </p:txBody>
      </p:sp>
      <p:sp>
        <p:nvSpPr>
          <p:cNvPr id="101" name="Picture Placeholder 11"/>
          <p:cNvSpPr>
            <a:spLocks noGrp="1"/>
          </p:cNvSpPr>
          <p:nvPr>
            <p:ph type="pic" idx="21"/>
          </p:nvPr>
        </p:nvSpPr>
        <p:spPr>
          <a:xfrm>
            <a:off x="4933721" y="-19458"/>
            <a:ext cx="7261838" cy="6877457"/>
          </a:xfrm>
          <a:prstGeom prst="rect">
            <a:avLst/>
          </a:prstGeom>
        </p:spPr>
        <p:txBody>
          <a:bodyPr lIns="91439" rIns="91439">
            <a:noAutofit/>
          </a:bodyPr>
          <a:lstStyle/>
          <a:p>
            <a:endParaRPr/>
          </a:p>
        </p:txBody>
      </p:sp>
      <p:sp>
        <p:nvSpPr>
          <p:cNvPr id="102" name="Triangle 13"/>
          <p:cNvSpPr/>
          <p:nvPr/>
        </p:nvSpPr>
        <p:spPr>
          <a:xfrm rot="10800000">
            <a:off x="4933720" y="267867"/>
            <a:ext cx="3031756" cy="3031756"/>
          </a:xfrm>
          <a:prstGeom prst="triangle">
            <a:avLst/>
          </a:prstGeom>
          <a:ln w="12700">
            <a:solidFill>
              <a:schemeClr val="accent1"/>
            </a:solidFill>
            <a:miter/>
          </a:ln>
        </p:spPr>
        <p:txBody>
          <a:bodyPr lIns="45719" rIns="45719" anchor="ctr"/>
          <a:lstStyle/>
          <a:p>
            <a:pPr algn="ctr">
              <a:defRPr>
                <a:solidFill>
                  <a:srgbClr val="FFFFFF"/>
                </a:solidFill>
              </a:defRPr>
            </a:pPr>
            <a:endParaRPr/>
          </a:p>
        </p:txBody>
      </p:sp>
      <p:sp>
        <p:nvSpPr>
          <p:cNvPr id="103" name="Triangle 14"/>
          <p:cNvSpPr/>
          <p:nvPr/>
        </p:nvSpPr>
        <p:spPr>
          <a:xfrm>
            <a:off x="-22175" y="5596959"/>
            <a:ext cx="1261041" cy="1261041"/>
          </a:xfrm>
          <a:prstGeom prst="triangle">
            <a:avLst/>
          </a:prstGeom>
          <a:blipFill>
            <a:blip r:embed="rId2"/>
          </a:blipFill>
          <a:ln w="12700">
            <a:miter lim="400000"/>
          </a:ln>
        </p:spPr>
        <p:txBody>
          <a:bodyPr lIns="45719" rIns="45719" anchor="ctr"/>
          <a:lstStyle/>
          <a:p>
            <a:pPr algn="ctr">
              <a:defRPr>
                <a:solidFill>
                  <a:srgbClr val="FFFFFF"/>
                </a:solidFill>
              </a:defRPr>
            </a:pPr>
            <a:endParaRPr/>
          </a:p>
        </p:txBody>
      </p:sp>
      <p:sp>
        <p:nvSpPr>
          <p:cNvPr id="104" name="Triangle 15"/>
          <p:cNvSpPr/>
          <p:nvPr/>
        </p:nvSpPr>
        <p:spPr>
          <a:xfrm rot="10800000">
            <a:off x="184301" y="236698"/>
            <a:ext cx="519339" cy="519338"/>
          </a:xfrm>
          <a:prstGeom prst="triangle">
            <a:avLst/>
          </a:prstGeom>
          <a:blipFill>
            <a:blip r:embed="rId3"/>
          </a:blipFill>
          <a:ln w="12700">
            <a:miter lim="400000"/>
          </a:ln>
        </p:spPr>
        <p:txBody>
          <a:bodyPr lIns="45719" rIns="45719" anchor="ctr"/>
          <a:lstStyle/>
          <a:p>
            <a:pPr algn="ctr">
              <a:defRPr>
                <a:solidFill>
                  <a:srgbClr val="FFFFFF"/>
                </a:solidFill>
              </a:defRPr>
            </a:pPr>
            <a:endParaRPr/>
          </a:p>
        </p:txBody>
      </p:sp>
      <p:sp>
        <p:nvSpPr>
          <p:cNvPr id="105" name="Triangle 16"/>
          <p:cNvSpPr/>
          <p:nvPr/>
        </p:nvSpPr>
        <p:spPr>
          <a:xfrm>
            <a:off x="4414384" y="5795386"/>
            <a:ext cx="519337" cy="519338"/>
          </a:xfrm>
          <a:prstGeom prst="triangle">
            <a:avLst/>
          </a:prstGeom>
          <a:blipFill>
            <a:blip r:embed="rId4"/>
          </a:blipFill>
          <a:ln w="12700">
            <a:miter lim="400000"/>
          </a:ln>
        </p:spPr>
        <p:txBody>
          <a:bodyPr lIns="45719" rIns="45719" anchor="ctr"/>
          <a:lstStyle/>
          <a:p>
            <a:pPr algn="ctr">
              <a:defRPr>
                <a:solidFill>
                  <a:srgbClr val="FFFFFF"/>
                </a:solidFill>
              </a:defRPr>
            </a:pPr>
            <a:endParaRPr/>
          </a:p>
        </p:txBody>
      </p:sp>
      <p:sp>
        <p:nvSpPr>
          <p:cNvPr id="106" name="Triangle 17"/>
          <p:cNvSpPr/>
          <p:nvPr/>
        </p:nvSpPr>
        <p:spPr>
          <a:xfrm rot="5400000">
            <a:off x="-48607" y="3035784"/>
            <a:ext cx="648201" cy="527676"/>
          </a:xfrm>
          <a:prstGeom prst="triangle">
            <a:avLst/>
          </a:prstGeom>
          <a:solidFill>
            <a:schemeClr val="accent1"/>
          </a:solidFill>
          <a:ln w="12700">
            <a:miter lim="400000"/>
          </a:ln>
        </p:spPr>
        <p:txBody>
          <a:bodyPr lIns="45719" rIns="45719" anchor="ctr"/>
          <a:lstStyle/>
          <a:p>
            <a:pPr algn="ctr">
              <a:defRPr>
                <a:solidFill>
                  <a:srgbClr val="FFFFFF"/>
                </a:solidFill>
              </a:defRPr>
            </a:pPr>
            <a:endParaRPr/>
          </a:p>
        </p:txBody>
      </p:sp>
      <p:sp>
        <p:nvSpPr>
          <p:cNvPr id="107"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54991538"/>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7/3/2026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
        <p:nvSpPr>
          <p:cNvPr id="8" name="TextBox 7">
            <a:extLst>
              <a:ext uri="{FF2B5EF4-FFF2-40B4-BE49-F238E27FC236}">
                <a16:creationId xmlns:a16="http://schemas.microsoft.com/office/drawing/2014/main" id="{BFF6FEF6-E485-0871-B325-C068B964A999}"/>
              </a:ext>
            </a:extLst>
          </p:cNvPr>
          <p:cNvSpPr txBox="1"/>
          <p:nvPr>
            <p:extLst>
              <p:ext uri="{1162E1C5-73C7-4A58-AE30-91384D911F3F}">
                <p184:classification xmlns:p184="http://schemas.microsoft.com/office/powerpoint/2018/4/main" val="hdr"/>
              </p:ext>
            </p:extLst>
          </p:nvPr>
        </p:nvSpPr>
        <p:spPr>
          <a:xfrm>
            <a:off x="5390325" y="63500"/>
            <a:ext cx="1447800" cy="213360"/>
          </a:xfrm>
          <a:prstGeom prst="rect">
            <a:avLst/>
          </a:prstGeom>
        </p:spPr>
        <p:txBody>
          <a:bodyPr horzOverflow="overflow" lIns="0" tIns="0" rIns="0" bIns="0">
            <a:spAutoFit/>
          </a:bodyPr>
          <a:lstStyle/>
          <a:p>
            <a:pPr algn="l"/>
            <a:r>
              <a:rPr lang="en-US" sz="1400">
                <a:solidFill>
                  <a:srgbClr val="000000">
                    <a:alpha val="50000"/>
                  </a:srgbClr>
                </a:solidFill>
                <a:latin typeface="Aptos" panose="020B0004020202020204" pitchFamily="34" charset="0"/>
              </a:rPr>
              <a:t>[ICC] RESTRICTED</a:t>
            </a:r>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
        <p:nvSpPr>
          <p:cNvPr id="6" name="TextBox 5">
            <a:extLst>
              <a:ext uri="{FF2B5EF4-FFF2-40B4-BE49-F238E27FC236}">
                <a16:creationId xmlns:a16="http://schemas.microsoft.com/office/drawing/2014/main" id="{888B3E19-605D-0AEE-1009-0D2EF8A53D2E}"/>
              </a:ext>
            </a:extLst>
          </p:cNvPr>
          <p:cNvSpPr txBox="1"/>
          <p:nvPr userDrawn="1">
            <p:extLst>
              <p:ext uri="{1162E1C5-73C7-4A58-AE30-91384D911F3F}">
                <p184:classification xmlns:p184="http://schemas.microsoft.com/office/powerpoint/2018/4/main" val="hdr"/>
              </p:ext>
            </p:extLst>
          </p:nvPr>
        </p:nvSpPr>
        <p:spPr>
          <a:xfrm>
            <a:off x="5468112" y="63500"/>
            <a:ext cx="1295400" cy="213360"/>
          </a:xfrm>
          <a:prstGeom prst="rect">
            <a:avLst/>
          </a:prstGeom>
        </p:spPr>
        <p:txBody>
          <a:bodyPr horzOverflow="overflow" lIns="0" tIns="0" rIns="0" bIns="0">
            <a:spAutoFit/>
          </a:bodyPr>
          <a:lstStyle/>
          <a:p>
            <a:pPr algn="l"/>
            <a:r>
              <a:rPr lang="en-GB" sz="1400">
                <a:solidFill>
                  <a:srgbClr val="000000"/>
                </a:solidFill>
                <a:latin typeface="Calibri" panose="020F0502020204030204" pitchFamily="34" charset="0"/>
                <a:cs typeface="Calibri" panose="020F0502020204030204" pitchFamily="34" charset="0"/>
              </a:rPr>
              <a:t>[ICC] RESTRICTED</a:t>
            </a:r>
          </a:p>
        </p:txBody>
      </p:sp>
    </p:spTree>
    <p:extLst>
      <p:ext uri="{BB962C8B-B14F-4D97-AF65-F5344CB8AC3E}">
        <p14:creationId xmlns:p14="http://schemas.microsoft.com/office/powerpoint/2010/main" val="1363607338"/>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9.png"/><Relationship Id="rId5" Type="http://schemas.openxmlformats.org/officeDocument/2006/relationships/image" Target="../media/image6.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6.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4AB4BF-38D3-A59A-DE66-72179F0E2E4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4543" y="0"/>
            <a:ext cx="12241086" cy="6912763"/>
          </a:xfrm>
          <a:prstGeom prst="rect">
            <a:avLst/>
          </a:prstGeom>
        </p:spPr>
      </p:pic>
      <p:sp>
        <p:nvSpPr>
          <p:cNvPr id="116" name="Title 4"/>
          <p:cNvSpPr txBox="1">
            <a:spLocks noGrp="1"/>
          </p:cNvSpPr>
          <p:nvPr>
            <p:ph type="ctrTitle"/>
          </p:nvPr>
        </p:nvSpPr>
        <p:spPr>
          <a:xfrm>
            <a:off x="5062158" y="3548899"/>
            <a:ext cx="7025906" cy="1447917"/>
          </a:xfrm>
          <a:prstGeom prst="rect">
            <a:avLst/>
          </a:prstGeom>
        </p:spPr>
        <p:txBody>
          <a:bodyPr lIns="45719" tIns="45720" rIns="45719" bIns="45720" anchor="t">
            <a:normAutofit fontScale="90000"/>
          </a:bodyPr>
          <a:lstStyle/>
          <a:p>
            <a:pPr lvl="3" algn="ctr" defTabSz="704087">
              <a:defRPr sz="4928" spc="93">
                <a:solidFill>
                  <a:srgbClr val="FFFFFF"/>
                </a:solidFill>
                <a:latin typeface="Georgia"/>
                <a:ea typeface="Georgia"/>
                <a:cs typeface="Georgia"/>
                <a:sym typeface="Georgia"/>
              </a:defRPr>
            </a:pPr>
            <a:r>
              <a:rPr lang="en-GB" sz="3600" b="1" cap="all" spc="-150" dirty="0">
                <a:solidFill>
                  <a:schemeClr val="accent1">
                    <a:lumMod val="50000"/>
                  </a:schemeClr>
                </a:solidFill>
                <a:latin typeface="Georgia"/>
                <a:ea typeface="+mn-ea"/>
                <a:sym typeface="Calibri"/>
              </a:rPr>
              <a:t>Structured ENGAGEMENT ON SECURITY AND PROTECTION OF WITNESS </a:t>
            </a:r>
            <a:br>
              <a:rPr lang="en-GB" sz="3600" b="1" cap="all" spc="-150" dirty="0">
                <a:latin typeface="Georgia"/>
                <a:ea typeface="+mn-ea"/>
              </a:rPr>
            </a:br>
            <a:br>
              <a:rPr lang="en-GB" sz="3600" b="1" cap="all" dirty="0">
                <a:latin typeface="Georgia"/>
                <a:ea typeface="+mn-ea"/>
              </a:rPr>
            </a:br>
            <a:br>
              <a:rPr lang="en-GB" sz="3600" b="1" cap="all" dirty="0">
                <a:latin typeface="Georgia"/>
                <a:ea typeface="+mn-ea"/>
              </a:rPr>
            </a:br>
            <a:br>
              <a:rPr lang="en-GB" sz="3600" b="1" cap="all" dirty="0">
                <a:latin typeface="Georgia" panose="02040502050405020303" pitchFamily="18" charset="0"/>
                <a:ea typeface="+mn-ea"/>
              </a:rPr>
            </a:br>
            <a:endParaRPr lang="en-US" sz="3600" cap="all" dirty="0">
              <a:solidFill>
                <a:schemeClr val="accent1">
                  <a:lumMod val="50000"/>
                </a:schemeClr>
              </a:solidFill>
              <a:latin typeface="Georgia" panose="02040502050405020303" pitchFamily="18" charset="0"/>
              <a:ea typeface="+mn-ea"/>
              <a:sym typeface="Calibri"/>
            </a:endParaRPr>
          </a:p>
        </p:txBody>
      </p:sp>
      <p:sp>
        <p:nvSpPr>
          <p:cNvPr id="120" name="Subtitle 5"/>
          <p:cNvSpPr txBox="1">
            <a:spLocks noGrp="1"/>
          </p:cNvSpPr>
          <p:nvPr>
            <p:ph type="subTitle" idx="1"/>
          </p:nvPr>
        </p:nvSpPr>
        <p:spPr>
          <a:xfrm>
            <a:off x="5388579" y="5253991"/>
            <a:ext cx="6373064" cy="1031744"/>
          </a:xfrm>
          <a:prstGeom prst="rect">
            <a:avLst/>
          </a:prstGeom>
        </p:spPr>
        <p:txBody>
          <a:bodyPr vert="horz" lIns="91440" tIns="45720" rIns="91440" bIns="45720" rtlCol="0" anchor="t">
            <a:normAutofit fontScale="85000" lnSpcReduction="20000"/>
          </a:bodyPr>
          <a:lstStyle>
            <a:lvl1pPr>
              <a:defRPr sz="2000" cap="all" spc="250">
                <a:solidFill>
                  <a:srgbClr val="6593BE"/>
                </a:solidFill>
                <a:latin typeface="Noto Sans NKo Regular"/>
                <a:ea typeface="Noto Sans NKo Regular"/>
                <a:cs typeface="Noto Sans NKo Regular"/>
                <a:sym typeface="Noto Sans NKo Regular"/>
              </a:defRPr>
            </a:lvl1pPr>
          </a:lstStyle>
          <a:p>
            <a:r>
              <a:rPr lang="en-GB" b="1" cap="none" spc="-150">
                <a:solidFill>
                  <a:srgbClr val="5695C2"/>
                </a:solidFill>
                <a:latin typeface="Georgia"/>
                <a:sym typeface="Calibri"/>
              </a:rPr>
              <a:t>ASSEMBLY OF STATES PARTIES</a:t>
            </a:r>
            <a:br>
              <a:rPr lang="en-GB" b="1" cap="none" spc="-150">
                <a:latin typeface="Georgia" panose="02040502050405020303" pitchFamily="18" charset="0"/>
              </a:rPr>
            </a:br>
            <a:br>
              <a:rPr lang="en-GB" b="1" cap="none" spc="-150">
                <a:latin typeface="Georgia" panose="02040502050405020303" pitchFamily="18" charset="0"/>
              </a:rPr>
            </a:br>
            <a:r>
              <a:rPr lang="en-GB" b="1" cap="none" spc="-150">
                <a:solidFill>
                  <a:srgbClr val="5695C2"/>
                </a:solidFill>
                <a:latin typeface="Georgia"/>
                <a:sym typeface="Calibri"/>
              </a:rPr>
              <a:t>24</a:t>
            </a:r>
            <a:r>
              <a:rPr lang="en-GB" b="1" cap="none" spc="-150" baseline="30000">
                <a:solidFill>
                  <a:srgbClr val="5695C2"/>
                </a:solidFill>
                <a:latin typeface="Georgia"/>
                <a:sym typeface="Calibri"/>
              </a:rPr>
              <a:t>th</a:t>
            </a:r>
            <a:r>
              <a:rPr lang="en-GB" b="1" cap="none" spc="-150">
                <a:solidFill>
                  <a:srgbClr val="5695C2"/>
                </a:solidFill>
                <a:latin typeface="Georgia"/>
                <a:sym typeface="Calibri"/>
              </a:rPr>
              <a:t> SESSION – COOPERATION PLENARY </a:t>
            </a:r>
            <a:endParaRPr lang="en-GB" spc="-150">
              <a:solidFill>
                <a:srgbClr val="5695C2"/>
              </a:solidFill>
              <a:latin typeface="Georgia"/>
              <a:sym typeface="Calibri"/>
            </a:endParaRPr>
          </a:p>
          <a:p>
            <a:r>
              <a:rPr lang="en-GB" b="1" cap="none" spc="-150">
                <a:solidFill>
                  <a:srgbClr val="5695C2"/>
                </a:solidFill>
                <a:latin typeface="Georgia"/>
                <a:sym typeface="Calibri"/>
              </a:rPr>
              <a:t>4 DECEMBER 2025</a:t>
            </a:r>
            <a:endParaRPr lang="en-GB" spc="-150">
              <a:solidFill>
                <a:srgbClr val="5695C2"/>
              </a:solidFill>
              <a:latin typeface="Georgia"/>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BBB0B2-3AEC-0EBE-8EDB-6ADDA551A4EC}"/>
              </a:ext>
            </a:extLst>
          </p:cNvPr>
          <p:cNvSpPr>
            <a:spLocks noGrp="1"/>
          </p:cNvSpPr>
          <p:nvPr>
            <p:ph type="title"/>
          </p:nvPr>
        </p:nvSpPr>
        <p:spPr/>
        <p:txBody>
          <a:bodyPr>
            <a:normAutofit/>
          </a:bodyPr>
          <a:lstStyle/>
          <a:p>
            <a:pPr algn="ctr"/>
            <a:r>
              <a:rPr lang="en-GB" sz="3200" b="1">
                <a:latin typeface="Georgia" panose="02040502050405020303" pitchFamily="18" charset="0"/>
              </a:rPr>
              <a:t>Why Witness Security and Protection Matters</a:t>
            </a:r>
          </a:p>
        </p:txBody>
      </p:sp>
      <p:sp>
        <p:nvSpPr>
          <p:cNvPr id="2" name="Text Placeholder 2">
            <a:extLst>
              <a:ext uri="{FF2B5EF4-FFF2-40B4-BE49-F238E27FC236}">
                <a16:creationId xmlns:a16="http://schemas.microsoft.com/office/drawing/2014/main" id="{B8645BFD-FB86-5C96-BD39-8BB16234040F}"/>
              </a:ext>
            </a:extLst>
          </p:cNvPr>
          <p:cNvSpPr>
            <a:spLocks noGrp="1"/>
          </p:cNvSpPr>
          <p:nvPr>
            <p:ph type="body" sz="half" idx="1"/>
          </p:nvPr>
        </p:nvSpPr>
        <p:spPr/>
        <p:txBody>
          <a:bodyPr lIns="45719" tIns="45720" rIns="45719" bIns="45720" anchor="t">
            <a:normAutofit fontScale="85000" lnSpcReduction="10000"/>
          </a:bodyPr>
          <a:lstStyle/>
          <a:p>
            <a:pPr marL="0" indent="0">
              <a:lnSpc>
                <a:spcPct val="100000"/>
              </a:lnSpc>
              <a:buNone/>
              <a:defRPr sz="1800"/>
            </a:pPr>
            <a:r>
              <a:rPr lang="en-GB" sz="3800" b="1" kern="1200">
                <a:highlight>
                  <a:srgbClr val="F7C052"/>
                </a:highlight>
                <a:latin typeface="Georgia"/>
              </a:rPr>
              <a:t>Why it Matters</a:t>
            </a:r>
          </a:p>
          <a:p>
            <a:pPr marL="228600" lvl="1" indent="-228600">
              <a:lnSpc>
                <a:spcPct val="110000"/>
              </a:lnSpc>
              <a:spcBef>
                <a:spcPts val="1200"/>
              </a:spcBef>
              <a:defRPr sz="1800"/>
            </a:pPr>
            <a:r>
              <a:rPr lang="en-GB" sz="3100">
                <a:latin typeface="Georgia"/>
              </a:rPr>
              <a:t>Investigations involving witnesses in more than 70 countries under 16 investigations</a:t>
            </a:r>
            <a:endParaRPr lang="en-US" sz="3100">
              <a:latin typeface="Georgia"/>
            </a:endParaRPr>
          </a:p>
          <a:p>
            <a:pPr marL="228600" lvl="1" indent="-228600">
              <a:lnSpc>
                <a:spcPct val="110000"/>
              </a:lnSpc>
              <a:spcBef>
                <a:spcPts val="1200"/>
              </a:spcBef>
              <a:defRPr sz="1800"/>
            </a:pPr>
            <a:r>
              <a:rPr lang="en-US" sz="3100">
                <a:latin typeface="Georgia"/>
              </a:rPr>
              <a:t>Largest number of protection requests</a:t>
            </a:r>
          </a:p>
          <a:p>
            <a:pPr marL="228600" lvl="1" indent="-228600">
              <a:lnSpc>
                <a:spcPct val="110000"/>
              </a:lnSpc>
              <a:spcBef>
                <a:spcPts val="1200"/>
              </a:spcBef>
              <a:defRPr sz="1800"/>
            </a:pPr>
            <a:r>
              <a:rPr lang="en-US" sz="3100">
                <a:latin typeface="Georgia"/>
              </a:rPr>
              <a:t>Diverse, high-risk witnesses</a:t>
            </a:r>
          </a:p>
          <a:p>
            <a:pPr marL="228600" lvl="1" indent="-228600">
              <a:lnSpc>
                <a:spcPct val="110000"/>
              </a:lnSpc>
              <a:spcBef>
                <a:spcPts val="1200"/>
              </a:spcBef>
              <a:defRPr sz="1800"/>
            </a:pPr>
            <a:r>
              <a:rPr lang="en-US" sz="3100">
                <a:latin typeface="Georgia"/>
              </a:rPr>
              <a:t>Limited relocation agreements → delays</a:t>
            </a:r>
            <a:endParaRPr lang="en-US" sz="1800">
              <a:latin typeface="Georgia"/>
            </a:endParaRPr>
          </a:p>
          <a:p>
            <a:pPr marL="228600" lvl="1" indent="-228600">
              <a:lnSpc>
                <a:spcPct val="110000"/>
              </a:lnSpc>
              <a:spcBef>
                <a:spcPts val="1200"/>
              </a:spcBef>
              <a:defRPr sz="1800"/>
            </a:pPr>
            <a:endParaRPr lang="en-GB" sz="2000">
              <a:latin typeface="Georgia"/>
            </a:endParaRPr>
          </a:p>
        </p:txBody>
      </p:sp>
      <p:sp>
        <p:nvSpPr>
          <p:cNvPr id="4" name="Text Placeholder 2">
            <a:extLst>
              <a:ext uri="{FF2B5EF4-FFF2-40B4-BE49-F238E27FC236}">
                <a16:creationId xmlns:a16="http://schemas.microsoft.com/office/drawing/2014/main" id="{FD9A6D48-6B68-0431-CD31-4BD8296D0649}"/>
              </a:ext>
            </a:extLst>
          </p:cNvPr>
          <p:cNvSpPr txBox="1">
            <a:spLocks/>
          </p:cNvSpPr>
          <p:nvPr/>
        </p:nvSpPr>
        <p:spPr>
          <a:xfrm>
            <a:off x="6303264" y="1825625"/>
            <a:ext cx="5210907"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a:lstStyle>
          <a:p>
            <a:pPr marL="0" indent="0">
              <a:buNone/>
              <a:defRPr sz="1800"/>
            </a:pPr>
            <a:r>
              <a:rPr lang="en-GB" sz="3200" b="1">
                <a:highlight>
                  <a:srgbClr val="F7C052"/>
                </a:highlight>
                <a:latin typeface="Georgia"/>
              </a:rPr>
              <a:t>Risks to OTP Witnesses and Cases </a:t>
            </a:r>
          </a:p>
          <a:p>
            <a:pPr>
              <a:spcBef>
                <a:spcPts val="1800"/>
              </a:spcBef>
              <a:defRPr sz="1800"/>
            </a:pPr>
            <a:r>
              <a:rPr lang="en-GB" sz="2400" b="1">
                <a:latin typeface="Georgia"/>
              </a:rPr>
              <a:t>Risk 1</a:t>
            </a:r>
            <a:r>
              <a:rPr lang="en-GB" sz="2400">
                <a:latin typeface="Georgia"/>
              </a:rPr>
              <a:t>: No safe places → loss of evidence, harm to witnesses</a:t>
            </a:r>
          </a:p>
          <a:p>
            <a:pPr>
              <a:spcBef>
                <a:spcPts val="1800"/>
              </a:spcBef>
              <a:defRPr sz="1800"/>
            </a:pPr>
            <a:r>
              <a:rPr lang="en-GB" sz="2400" b="1">
                <a:latin typeface="Georgia"/>
              </a:rPr>
              <a:t>Risk 2</a:t>
            </a:r>
            <a:r>
              <a:rPr lang="en-GB" sz="2400">
                <a:latin typeface="Georgia"/>
              </a:rPr>
              <a:t>: Delays → witnesses leave, cases collapse</a:t>
            </a:r>
          </a:p>
          <a:p>
            <a:pPr>
              <a:spcBef>
                <a:spcPts val="1800"/>
              </a:spcBef>
              <a:defRPr sz="1800"/>
            </a:pPr>
            <a:r>
              <a:rPr lang="en-GB" sz="2400" b="1">
                <a:latin typeface="Georgia"/>
              </a:rPr>
              <a:t>Consequences</a:t>
            </a:r>
            <a:r>
              <a:rPr lang="en-GB" sz="2400">
                <a:latin typeface="Georgia"/>
              </a:rPr>
              <a:t>: Sacrifice of witnesses loses meaning, justice denied.</a:t>
            </a:r>
          </a:p>
          <a:p>
            <a:pPr>
              <a:spcBef>
                <a:spcPts val="1800"/>
              </a:spcBef>
              <a:defRPr sz="1800"/>
            </a:pPr>
            <a:endParaRPr lang="en-GB" sz="2000">
              <a:latin typeface="Georgia"/>
            </a:endParaRPr>
          </a:p>
        </p:txBody>
      </p:sp>
      <p:pic>
        <p:nvPicPr>
          <p:cNvPr id="8" name="Picture 7">
            <a:extLst>
              <a:ext uri="{FF2B5EF4-FFF2-40B4-BE49-F238E27FC236}">
                <a16:creationId xmlns:a16="http://schemas.microsoft.com/office/drawing/2014/main" id="{B7A21597-13A3-3F7E-752E-9BA81066E9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691351"/>
            <a:ext cx="12192000" cy="333298"/>
          </a:xfrm>
          <a:prstGeom prst="rect">
            <a:avLst/>
          </a:prstGeom>
        </p:spPr>
      </p:pic>
      <p:pic>
        <p:nvPicPr>
          <p:cNvPr id="10" name="Image" descr="Image">
            <a:extLst>
              <a:ext uri="{FF2B5EF4-FFF2-40B4-BE49-F238E27FC236}">
                <a16:creationId xmlns:a16="http://schemas.microsoft.com/office/drawing/2014/main" id="{E669CF60-87AB-6B49-51B8-A4E9FCB40BDE}"/>
              </a:ext>
            </a:extLst>
          </p:cNvPr>
          <p:cNvPicPr>
            <a:picLocks noChangeAspect="1"/>
          </p:cNvPicPr>
          <p:nvPr/>
        </p:nvPicPr>
        <p:blipFill>
          <a:blip r:embed="rId4"/>
          <a:stretch>
            <a:fillRect/>
          </a:stretch>
        </p:blipFill>
        <p:spPr>
          <a:xfrm>
            <a:off x="11539616" y="6038932"/>
            <a:ext cx="504908" cy="505149"/>
          </a:xfrm>
          <a:prstGeom prst="rect">
            <a:avLst/>
          </a:prstGeom>
          <a:ln w="12700">
            <a:miter lim="400000"/>
          </a:ln>
        </p:spPr>
      </p:pic>
      <p:sp>
        <p:nvSpPr>
          <p:cNvPr id="5" name="Title 3">
            <a:extLst>
              <a:ext uri="{FF2B5EF4-FFF2-40B4-BE49-F238E27FC236}">
                <a16:creationId xmlns:a16="http://schemas.microsoft.com/office/drawing/2014/main" id="{BBB8AEFC-6600-9559-A335-4D22A63464C0}"/>
              </a:ext>
            </a:extLst>
          </p:cNvPr>
          <p:cNvSpPr txBox="1">
            <a:spLocks/>
          </p:cNvSpPr>
          <p:nvPr/>
        </p:nvSpPr>
        <p:spPr>
          <a:xfrm>
            <a:off x="-1" y="257932"/>
            <a:ext cx="12192000" cy="1143000"/>
          </a:xfrm>
          <a:prstGeom prst="rect">
            <a:avLst/>
          </a:prstGeom>
          <a:solidFill>
            <a:srgbClr val="DC7A34"/>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a:latin typeface="Georgia"/>
              </a:rPr>
              <a:t>Why Witness Security and Protection Matters</a:t>
            </a:r>
          </a:p>
        </p:txBody>
      </p:sp>
      <p:pic>
        <p:nvPicPr>
          <p:cNvPr id="6" name="Image" descr="Image">
            <a:extLst>
              <a:ext uri="{FF2B5EF4-FFF2-40B4-BE49-F238E27FC236}">
                <a16:creationId xmlns:a16="http://schemas.microsoft.com/office/drawing/2014/main" id="{2775BE0A-8249-74E6-CF62-0A79281EE80B}"/>
              </a:ext>
            </a:extLst>
          </p:cNvPr>
          <p:cNvPicPr>
            <a:picLocks/>
          </p:cNvPicPr>
          <p:nvPr/>
        </p:nvPicPr>
        <p:blipFill>
          <a:blip r:embed="rId5"/>
          <a:stretch>
            <a:fillRect/>
          </a:stretch>
        </p:blipFill>
        <p:spPr>
          <a:xfrm flipH="1">
            <a:off x="0" y="-4184"/>
            <a:ext cx="12192000" cy="280409"/>
          </a:xfrm>
          <a:prstGeom prst="rect">
            <a:avLst/>
          </a:prstGeom>
          <a:ln w="12700">
            <a:miter lim="400000"/>
          </a:ln>
        </p:spPr>
      </p:pic>
    </p:spTree>
    <p:extLst>
      <p:ext uri="{BB962C8B-B14F-4D97-AF65-F5344CB8AC3E}">
        <p14:creationId xmlns:p14="http://schemas.microsoft.com/office/powerpoint/2010/main" val="2510070370"/>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C28EFE3-6C7A-C22A-374E-88AE6ADAB89C}"/>
              </a:ext>
            </a:extLst>
          </p:cNvPr>
          <p:cNvSpPr>
            <a:spLocks noGrp="1"/>
          </p:cNvSpPr>
          <p:nvPr>
            <p:ph type="body" idx="1"/>
          </p:nvPr>
        </p:nvSpPr>
        <p:spPr>
          <a:xfrm>
            <a:off x="337102" y="1742388"/>
            <a:ext cx="5363689" cy="4536492"/>
          </a:xfrm>
        </p:spPr>
        <p:txBody>
          <a:bodyPr vert="horz" lIns="45719" tIns="45720" rIns="45719" bIns="45720" rtlCol="0" anchor="t">
            <a:noAutofit/>
          </a:bodyPr>
          <a:lstStyle/>
          <a:p>
            <a:pPr lvl="1">
              <a:lnSpc>
                <a:spcPct val="100000"/>
              </a:lnSpc>
              <a:spcBef>
                <a:spcPts val="1800"/>
              </a:spcBef>
            </a:pPr>
            <a:r>
              <a:rPr lang="en-GB" sz="2000" b="1">
                <a:highlight>
                  <a:srgbClr val="F7C052"/>
                </a:highlight>
                <a:latin typeface="Georgia"/>
                <a:ea typeface="Calibri"/>
                <a:cs typeface="Calibri"/>
              </a:rPr>
              <a:t>Cooperation in all regions</a:t>
            </a:r>
            <a:r>
              <a:rPr lang="en-GB" sz="2000">
                <a:latin typeface="Georgia"/>
                <a:ea typeface="Calibri"/>
                <a:cs typeface="Calibri"/>
              </a:rPr>
              <a:t> to secure increasingly dispersed and diverse witness population ( </a:t>
            </a:r>
            <a:r>
              <a:rPr lang="en-GB" sz="2000" b="1">
                <a:latin typeface="Georgia"/>
                <a:ea typeface="Calibri"/>
                <a:cs typeface="Calibri"/>
              </a:rPr>
              <a:t>70+ </a:t>
            </a:r>
            <a:r>
              <a:rPr lang="en-GB" sz="2000">
                <a:latin typeface="Georgia"/>
                <a:ea typeface="Calibri"/>
                <a:cs typeface="Calibri"/>
              </a:rPr>
              <a:t>countries)</a:t>
            </a:r>
            <a:endParaRPr lang="en-US" sz="2000">
              <a:latin typeface="Georgia"/>
              <a:ea typeface="Calibri"/>
              <a:cs typeface="Calibri"/>
            </a:endParaRPr>
          </a:p>
          <a:p>
            <a:pPr lvl="1">
              <a:lnSpc>
                <a:spcPct val="100000"/>
              </a:lnSpc>
              <a:spcBef>
                <a:spcPts val="1800"/>
              </a:spcBef>
            </a:pPr>
            <a:r>
              <a:rPr lang="en-GB" sz="2000">
                <a:latin typeface="Georgia"/>
                <a:ea typeface="Calibri"/>
                <a:cs typeface="Calibri"/>
              </a:rPr>
              <a:t>State assistance with organising interviews/activities and post interview/activity follow-up</a:t>
            </a:r>
            <a:endParaRPr lang="en-US" sz="2000">
              <a:latin typeface="Georgia"/>
              <a:ea typeface="Calibri"/>
              <a:cs typeface="Calibri"/>
            </a:endParaRPr>
          </a:p>
          <a:p>
            <a:pPr lvl="1">
              <a:lnSpc>
                <a:spcPct val="100000"/>
              </a:lnSpc>
              <a:spcBef>
                <a:spcPts val="1800"/>
              </a:spcBef>
            </a:pPr>
            <a:r>
              <a:rPr lang="en-GB" sz="2000">
                <a:latin typeface="Georgia"/>
                <a:ea typeface="Calibri"/>
                <a:cs typeface="Calibri"/>
              </a:rPr>
              <a:t>Witness security &amp; protection is a lifeline</a:t>
            </a:r>
          </a:p>
          <a:p>
            <a:pPr lvl="1">
              <a:lnSpc>
                <a:spcPct val="100000"/>
              </a:lnSpc>
              <a:spcBef>
                <a:spcPts val="1800"/>
              </a:spcBef>
            </a:pPr>
            <a:r>
              <a:rPr lang="en-GB" sz="2000">
                <a:latin typeface="Georgia"/>
                <a:ea typeface="Calibri"/>
                <a:cs typeface="Calibri"/>
              </a:rPr>
              <a:t>States’ support  for short-term entry</a:t>
            </a:r>
          </a:p>
          <a:p>
            <a:pPr lvl="1">
              <a:lnSpc>
                <a:spcPct val="100000"/>
              </a:lnSpc>
              <a:spcBef>
                <a:spcPts val="1800"/>
              </a:spcBef>
            </a:pPr>
            <a:r>
              <a:rPr lang="en-GB" sz="2000">
                <a:latin typeface="Georgia"/>
                <a:ea typeface="Calibri"/>
                <a:cs typeface="Calibri"/>
              </a:rPr>
              <a:t>Without structured cooperation and support to witnesses→ </a:t>
            </a:r>
            <a:r>
              <a:rPr lang="en-GB" sz="2000" b="1">
                <a:highlight>
                  <a:srgbClr val="F7C052"/>
                </a:highlight>
                <a:latin typeface="Georgia"/>
                <a:ea typeface="Calibri"/>
                <a:cs typeface="Calibri"/>
              </a:rPr>
              <a:t>evidence lost, justice lost</a:t>
            </a:r>
            <a:endParaRPr lang="en-US" sz="2000">
              <a:latin typeface="Georgia"/>
              <a:ea typeface="Calibri"/>
              <a:cs typeface="Calibri"/>
            </a:endParaRPr>
          </a:p>
          <a:p>
            <a:pPr lvl="1">
              <a:lnSpc>
                <a:spcPct val="100000"/>
              </a:lnSpc>
              <a:spcBef>
                <a:spcPts val="1800"/>
              </a:spcBef>
            </a:pPr>
            <a:endParaRPr lang="en-GB" sz="3200">
              <a:latin typeface="Georgia"/>
              <a:ea typeface="Calibri"/>
              <a:cs typeface="Calibri"/>
            </a:endParaRPr>
          </a:p>
        </p:txBody>
      </p:sp>
      <p:pic>
        <p:nvPicPr>
          <p:cNvPr id="2" name="Picture 1">
            <a:extLst>
              <a:ext uri="{FF2B5EF4-FFF2-40B4-BE49-F238E27FC236}">
                <a16:creationId xmlns:a16="http://schemas.microsoft.com/office/drawing/2014/main" id="{6A5BA662-715A-7C4D-812E-89CB63EB7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691351"/>
            <a:ext cx="12192000" cy="333298"/>
          </a:xfrm>
          <a:prstGeom prst="rect">
            <a:avLst/>
          </a:prstGeom>
        </p:spPr>
      </p:pic>
      <p:pic>
        <p:nvPicPr>
          <p:cNvPr id="4" name="Image" descr="Image">
            <a:extLst>
              <a:ext uri="{FF2B5EF4-FFF2-40B4-BE49-F238E27FC236}">
                <a16:creationId xmlns:a16="http://schemas.microsoft.com/office/drawing/2014/main" id="{D6D600FA-8BF1-2629-8457-4B5E7DC8841B}"/>
              </a:ext>
            </a:extLst>
          </p:cNvPr>
          <p:cNvPicPr>
            <a:picLocks noChangeAspect="1"/>
          </p:cNvPicPr>
          <p:nvPr/>
        </p:nvPicPr>
        <p:blipFill>
          <a:blip r:embed="rId4"/>
          <a:stretch>
            <a:fillRect/>
          </a:stretch>
        </p:blipFill>
        <p:spPr>
          <a:xfrm>
            <a:off x="11539616" y="6038932"/>
            <a:ext cx="504908" cy="505149"/>
          </a:xfrm>
          <a:prstGeom prst="rect">
            <a:avLst/>
          </a:prstGeom>
          <a:ln w="12700">
            <a:miter lim="400000"/>
          </a:ln>
        </p:spPr>
      </p:pic>
      <p:pic>
        <p:nvPicPr>
          <p:cNvPr id="10" name="Image" descr="Image">
            <a:extLst>
              <a:ext uri="{FF2B5EF4-FFF2-40B4-BE49-F238E27FC236}">
                <a16:creationId xmlns:a16="http://schemas.microsoft.com/office/drawing/2014/main" id="{3AC68AF7-74BA-242C-ADCB-B575720DA3C1}"/>
              </a:ext>
            </a:extLst>
          </p:cNvPr>
          <p:cNvPicPr>
            <a:picLocks/>
          </p:cNvPicPr>
          <p:nvPr/>
        </p:nvPicPr>
        <p:blipFill>
          <a:blip r:embed="rId5"/>
          <a:stretch>
            <a:fillRect/>
          </a:stretch>
        </p:blipFill>
        <p:spPr>
          <a:xfrm flipH="1">
            <a:off x="0" y="-4184"/>
            <a:ext cx="12192000" cy="280409"/>
          </a:xfrm>
          <a:prstGeom prst="rect">
            <a:avLst/>
          </a:prstGeom>
          <a:ln w="12700">
            <a:miter lim="400000"/>
          </a:ln>
        </p:spPr>
      </p:pic>
      <p:sp>
        <p:nvSpPr>
          <p:cNvPr id="3" name="Title 3">
            <a:extLst>
              <a:ext uri="{FF2B5EF4-FFF2-40B4-BE49-F238E27FC236}">
                <a16:creationId xmlns:a16="http://schemas.microsoft.com/office/drawing/2014/main" id="{A32371FF-CC28-3CEA-8BFB-EBD4CD0B6BE2}"/>
              </a:ext>
            </a:extLst>
          </p:cNvPr>
          <p:cNvSpPr txBox="1">
            <a:spLocks/>
          </p:cNvSpPr>
          <p:nvPr/>
        </p:nvSpPr>
        <p:spPr>
          <a:xfrm>
            <a:off x="-1" y="257932"/>
            <a:ext cx="12192000" cy="1143000"/>
          </a:xfrm>
          <a:prstGeom prst="rect">
            <a:avLst/>
          </a:prstGeom>
          <a:solidFill>
            <a:srgbClr val="DC7A34"/>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a:latin typeface="Georgia"/>
                <a:ea typeface="Calibri"/>
                <a:cs typeface="Calibri"/>
              </a:rPr>
              <a:t>What can States do to assist ?</a:t>
            </a:r>
            <a:endParaRPr lang="en-US">
              <a:latin typeface="Georgia"/>
              <a:ea typeface="Calibri"/>
              <a:cs typeface="Calibri"/>
            </a:endParaRPr>
          </a:p>
        </p:txBody>
      </p:sp>
      <p:pic>
        <p:nvPicPr>
          <p:cNvPr id="9" name="Picture 4" descr="Is enough being done to protect ICC witnesses? | Coalition for the International  Criminal Court">
            <a:extLst>
              <a:ext uri="{FF2B5EF4-FFF2-40B4-BE49-F238E27FC236}">
                <a16:creationId xmlns:a16="http://schemas.microsoft.com/office/drawing/2014/main" id="{55A4C826-0F83-5D62-5EE2-B57FB0C9B1B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54206" y="2158201"/>
            <a:ext cx="4918710" cy="32758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827038"/>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2CBB-B26D-9101-0017-D37BFF0EC607}"/>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3596521-A0EC-EC10-22FE-3ED26D61BA7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6691351"/>
            <a:ext cx="12192000" cy="333298"/>
          </a:xfrm>
          <a:prstGeom prst="rect">
            <a:avLst/>
          </a:prstGeom>
        </p:spPr>
      </p:pic>
      <p:sp>
        <p:nvSpPr>
          <p:cNvPr id="7" name="TextBox 6">
            <a:extLst>
              <a:ext uri="{FF2B5EF4-FFF2-40B4-BE49-F238E27FC236}">
                <a16:creationId xmlns:a16="http://schemas.microsoft.com/office/drawing/2014/main" id="{B4468FE5-B9D2-5009-229B-70E0C23203A8}"/>
              </a:ext>
            </a:extLst>
          </p:cNvPr>
          <p:cNvSpPr txBox="1"/>
          <p:nvPr/>
        </p:nvSpPr>
        <p:spPr>
          <a:xfrm>
            <a:off x="22859" y="1399637"/>
            <a:ext cx="12146281" cy="646331"/>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Pts val="1000"/>
              <a:buFontTx/>
              <a:buNone/>
              <a:tabLst>
                <a:tab pos="457200" algn="l"/>
              </a:tabLst>
              <a:defRPr/>
            </a:pPr>
            <a:r>
              <a:rPr kumimoji="0" lang="en-GB" sz="3600" b="1" i="0" u="none" strike="noStrike" kern="1200" cap="none" spc="0" normalizeH="0" baseline="0" noProof="0">
                <a:ln>
                  <a:noFill/>
                </a:ln>
                <a:effectLst/>
                <a:uLnTx/>
                <a:uFillTx/>
                <a:latin typeface="Calibri"/>
                <a:ea typeface="Calibri"/>
                <a:cs typeface="Calibri"/>
              </a:rPr>
              <a:t>Witness Security Group</a:t>
            </a:r>
          </a:p>
        </p:txBody>
      </p:sp>
      <p:sp>
        <p:nvSpPr>
          <p:cNvPr id="8" name="Slide Number Placeholder 7">
            <a:extLst>
              <a:ext uri="{FF2B5EF4-FFF2-40B4-BE49-F238E27FC236}">
                <a16:creationId xmlns:a16="http://schemas.microsoft.com/office/drawing/2014/main" id="{21CEA09E-B2C0-A80A-F034-EC3006137769}"/>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130045B-A9D8-42BA-983A-F612E8CEBD63}"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5066D293-2265-871A-0133-D1CF5DA4F3EE}"/>
              </a:ext>
            </a:extLst>
          </p:cNvPr>
          <p:cNvSpPr txBox="1"/>
          <p:nvPr/>
        </p:nvSpPr>
        <p:spPr>
          <a:xfrm>
            <a:off x="4506748" y="2391433"/>
            <a:ext cx="6526905" cy="36194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28600" indent="-228600" algn="just">
              <a:lnSpc>
                <a:spcPct val="90000"/>
              </a:lnSpc>
              <a:spcBef>
                <a:spcPts val="1800"/>
              </a:spcBef>
              <a:buSzPct val="100000"/>
              <a:buFont typeface="Arial"/>
              <a:buChar char="•"/>
              <a:defRPr/>
            </a:pPr>
            <a:r>
              <a:rPr kumimoji="0" lang="en-GB" sz="2000" b="1" i="0" u="none" strike="noStrike" kern="0" cap="none" spc="0" normalizeH="0" baseline="0" noProof="0">
                <a:ln>
                  <a:noFill/>
                </a:ln>
                <a:solidFill>
                  <a:srgbClr val="000000"/>
                </a:solidFill>
                <a:effectLst/>
                <a:highlight>
                  <a:srgbClr val="F7C052"/>
                </a:highlight>
                <a:uLnTx/>
                <a:uFillTx/>
                <a:latin typeface="Georgia"/>
                <a:ea typeface="Calibri"/>
                <a:cs typeface="Calibri"/>
                <a:sym typeface="Calibri"/>
              </a:rPr>
              <a:t>Raise awareness</a:t>
            </a:r>
            <a:r>
              <a:rPr kumimoji="0" lang="en-GB" sz="2000" b="1" i="0" u="none" strike="noStrike" kern="0" cap="none" spc="0" normalizeH="0" baseline="0" noProof="0">
                <a:ln>
                  <a:noFill/>
                </a:ln>
                <a:solidFill>
                  <a:srgbClr val="000000"/>
                </a:solidFill>
                <a:effectLst/>
                <a:uLnTx/>
                <a:uFillTx/>
                <a:latin typeface="Georgia"/>
                <a:ea typeface="Calibri"/>
                <a:cs typeface="Calibri"/>
                <a:sym typeface="Calibri"/>
              </a:rPr>
              <a:t> </a:t>
            </a:r>
            <a:r>
              <a:rPr lang="en-GB" sz="2000" kern="0">
                <a:solidFill>
                  <a:srgbClr val="000000"/>
                </a:solidFill>
                <a:latin typeface="Georgia"/>
                <a:ea typeface="Calibri"/>
                <a:cs typeface="Calibri"/>
                <a:sym typeface="Calibri"/>
              </a:rPr>
              <a:t>on </a:t>
            </a:r>
            <a:r>
              <a:rPr kumimoji="0" lang="en-GB" sz="2000" b="1" i="0" u="none" strike="noStrike" kern="0" cap="none" spc="0" normalizeH="0" baseline="0" noProof="0">
                <a:ln>
                  <a:noFill/>
                </a:ln>
                <a:solidFill>
                  <a:srgbClr val="000000"/>
                </a:solidFill>
                <a:effectLst/>
                <a:uLnTx/>
                <a:uFillTx/>
                <a:latin typeface="Georgia"/>
                <a:ea typeface="Calibri"/>
                <a:cs typeface="Calibri"/>
                <a:sym typeface="Calibri"/>
              </a:rPr>
              <a:t>the witness security management </a:t>
            </a:r>
            <a:endParaRPr lang="en-GB" sz="2000" b="0" i="0" u="none" strike="noStrike" kern="0" cap="none" spc="0" normalizeH="0" baseline="0" noProof="0">
              <a:ln>
                <a:noFill/>
              </a:ln>
              <a:solidFill>
                <a:srgbClr val="000000"/>
              </a:solidFill>
              <a:effectLst/>
              <a:uLnTx/>
              <a:uFillTx/>
              <a:latin typeface="Georgia"/>
              <a:ea typeface="Calibri"/>
              <a:cs typeface="Calibri"/>
            </a:endParaRPr>
          </a:p>
          <a:p>
            <a:pPr marL="228600" indent="-228600" algn="just">
              <a:lnSpc>
                <a:spcPct val="90000"/>
              </a:lnSpc>
              <a:spcBef>
                <a:spcPts val="1800"/>
              </a:spcBef>
              <a:buSzPct val="100000"/>
              <a:buFont typeface="Arial"/>
              <a:buChar char="•"/>
              <a:defRPr/>
            </a:pPr>
            <a:r>
              <a:rPr kumimoji="0" lang="en-GB" sz="2000" b="0" i="0" u="none" strike="noStrike" kern="0" cap="none" spc="0" normalizeH="0" baseline="0" noProof="0">
                <a:ln>
                  <a:noFill/>
                </a:ln>
                <a:solidFill>
                  <a:srgbClr val="000000"/>
                </a:solidFill>
                <a:effectLst/>
                <a:uLnTx/>
                <a:uFillTx/>
                <a:latin typeface="Georgia"/>
                <a:ea typeface="Calibri"/>
                <a:cs typeface="Calibri"/>
                <a:sym typeface="Calibri"/>
              </a:rPr>
              <a:t>Understand </a:t>
            </a:r>
            <a:r>
              <a:rPr kumimoji="0" lang="en-GB" sz="2000" b="1" i="0" u="none" strike="noStrike" kern="0" cap="none" spc="0" normalizeH="0" baseline="0" noProof="0">
                <a:ln>
                  <a:noFill/>
                </a:ln>
                <a:solidFill>
                  <a:srgbClr val="000000"/>
                </a:solidFill>
                <a:effectLst/>
                <a:uLnTx/>
                <a:uFillTx/>
                <a:latin typeface="Georgia"/>
                <a:ea typeface="Calibri"/>
                <a:cs typeface="Calibri"/>
                <a:sym typeface="Calibri"/>
              </a:rPr>
              <a:t>the States’ requirements and legal framework </a:t>
            </a:r>
            <a:endParaRPr lang="en-GB" sz="2000" kern="0">
              <a:solidFill>
                <a:srgbClr val="000000"/>
              </a:solidFill>
              <a:latin typeface="Georgia"/>
              <a:ea typeface="Calibri"/>
              <a:cs typeface="Calibri"/>
              <a:sym typeface="Calibri"/>
            </a:endParaRPr>
          </a:p>
          <a:p>
            <a:pPr marL="228600" indent="-228600" algn="just">
              <a:lnSpc>
                <a:spcPct val="90000"/>
              </a:lnSpc>
              <a:spcBef>
                <a:spcPts val="1800"/>
              </a:spcBef>
              <a:buSzPct val="100000"/>
              <a:buFont typeface="Arial"/>
              <a:buChar char="•"/>
              <a:defRPr/>
            </a:pPr>
            <a:r>
              <a:rPr lang="en-GB" sz="2000" kern="0">
                <a:solidFill>
                  <a:srgbClr val="000000"/>
                </a:solidFill>
                <a:latin typeface="Georgia"/>
                <a:ea typeface="Calibri"/>
                <a:cs typeface="Calibri"/>
              </a:rPr>
              <a:t>Establish tools to facilitate cooperation with States</a:t>
            </a:r>
            <a:endParaRPr lang="en-GB" sz="2200" kern="0">
              <a:solidFill>
                <a:srgbClr val="000000"/>
              </a:solidFill>
              <a:latin typeface="Georgia"/>
              <a:ea typeface="Calibri"/>
              <a:cs typeface="Calibri"/>
            </a:endParaRPr>
          </a:p>
          <a:p>
            <a:pPr marL="228600" indent="-228600" algn="just">
              <a:lnSpc>
                <a:spcPct val="90000"/>
              </a:lnSpc>
              <a:spcBef>
                <a:spcPts val="1800"/>
              </a:spcBef>
              <a:buSzPct val="100000"/>
              <a:buFont typeface="Arial"/>
              <a:buChar char="•"/>
              <a:defRPr/>
            </a:pPr>
            <a:r>
              <a:rPr lang="en-GB" sz="2200" kern="0">
                <a:solidFill>
                  <a:srgbClr val="000000"/>
                </a:solidFill>
                <a:latin typeface="Georgia"/>
                <a:ea typeface="Calibri"/>
                <a:cs typeface="Calibri"/>
              </a:rPr>
              <a:t>Informative forum, </a:t>
            </a:r>
            <a:r>
              <a:rPr lang="en-GB" sz="2200" b="1" kern="0">
                <a:solidFill>
                  <a:srgbClr val="000000"/>
                </a:solidFill>
                <a:highlight>
                  <a:srgbClr val="F7C052"/>
                </a:highlight>
                <a:latin typeface="Georgia"/>
                <a:ea typeface="Calibri"/>
                <a:cs typeface="Calibri"/>
              </a:rPr>
              <a:t>webinars</a:t>
            </a:r>
            <a:r>
              <a:rPr lang="en-GB" sz="2200" b="1" kern="0">
                <a:solidFill>
                  <a:srgbClr val="000000"/>
                </a:solidFill>
                <a:latin typeface="Georgia"/>
                <a:ea typeface="Calibri"/>
                <a:cs typeface="Calibri"/>
              </a:rPr>
              <a:t> </a:t>
            </a:r>
            <a:r>
              <a:rPr lang="en-GB" sz="2200" kern="0">
                <a:solidFill>
                  <a:srgbClr val="000000"/>
                </a:solidFill>
                <a:latin typeface="Georgia"/>
                <a:ea typeface="Calibri"/>
                <a:cs typeface="Calibri"/>
              </a:rPr>
              <a:t>and regional technical-level </a:t>
            </a:r>
            <a:r>
              <a:rPr lang="en-GB" sz="2200" b="1" kern="0">
                <a:solidFill>
                  <a:srgbClr val="000000"/>
                </a:solidFill>
                <a:highlight>
                  <a:srgbClr val="F7C052"/>
                </a:highlight>
                <a:latin typeface="Georgia"/>
                <a:ea typeface="Calibri"/>
                <a:cs typeface="Calibri"/>
              </a:rPr>
              <a:t>seminars</a:t>
            </a:r>
            <a:endParaRPr lang="en-US" sz="2200" kern="0">
              <a:solidFill>
                <a:srgbClr val="000000"/>
              </a:solidFill>
              <a:latin typeface="Georgia"/>
              <a:ea typeface="Calibri"/>
              <a:cs typeface="Calibri"/>
            </a:endParaRPr>
          </a:p>
          <a:p>
            <a:pPr marL="228600" indent="-228600" algn="just">
              <a:lnSpc>
                <a:spcPct val="90000"/>
              </a:lnSpc>
              <a:spcBef>
                <a:spcPts val="1800"/>
              </a:spcBef>
              <a:buSzPct val="100000"/>
              <a:buFont typeface="Arial"/>
              <a:buChar char="•"/>
              <a:defRPr/>
            </a:pPr>
            <a:r>
              <a:rPr lang="en-GB" sz="2200" kern="0">
                <a:solidFill>
                  <a:srgbClr val="000000"/>
                </a:solidFill>
                <a:latin typeface="Georgia"/>
                <a:ea typeface="Calibri"/>
                <a:cs typeface="Calibri"/>
              </a:rPr>
              <a:t>Explore </a:t>
            </a:r>
            <a:r>
              <a:rPr lang="en-GB" sz="2200" b="1" kern="0">
                <a:solidFill>
                  <a:srgbClr val="000000"/>
                </a:solidFill>
                <a:highlight>
                  <a:srgbClr val="F7C052"/>
                </a:highlight>
                <a:latin typeface="Georgia"/>
                <a:ea typeface="Calibri"/>
                <a:cs typeface="Calibri"/>
              </a:rPr>
              <a:t>best practices</a:t>
            </a:r>
            <a:r>
              <a:rPr lang="en-GB" sz="2200" kern="0">
                <a:solidFill>
                  <a:srgbClr val="000000"/>
                </a:solidFill>
                <a:highlight>
                  <a:srgbClr val="F7C052"/>
                </a:highlight>
                <a:latin typeface="Georgia"/>
                <a:ea typeface="Calibri"/>
                <a:cs typeface="Calibri"/>
              </a:rPr>
              <a:t> and </a:t>
            </a:r>
            <a:r>
              <a:rPr lang="en-GB" sz="2200" b="1" kern="0">
                <a:solidFill>
                  <a:srgbClr val="000000"/>
                </a:solidFill>
                <a:highlight>
                  <a:srgbClr val="F7C052"/>
                </a:highlight>
                <a:latin typeface="Georgia"/>
                <a:ea typeface="Calibri"/>
                <a:cs typeface="Calibri"/>
              </a:rPr>
              <a:t>methodology</a:t>
            </a:r>
            <a:r>
              <a:rPr lang="en-GB" sz="2200" kern="0">
                <a:solidFill>
                  <a:srgbClr val="000000"/>
                </a:solidFill>
                <a:latin typeface="Georgia"/>
                <a:ea typeface="Calibri"/>
                <a:cs typeface="Calibri"/>
              </a:rPr>
              <a:t> with States(together &amp; bi-laterally)</a:t>
            </a:r>
            <a:endParaRPr lang="en-US" sz="2200" kern="0">
              <a:solidFill>
                <a:srgbClr val="000000"/>
              </a:solidFill>
              <a:latin typeface="Georgia"/>
              <a:ea typeface="Calibri"/>
              <a:cs typeface="Calibri"/>
            </a:endParaRPr>
          </a:p>
        </p:txBody>
      </p:sp>
      <p:pic>
        <p:nvPicPr>
          <p:cNvPr id="5" name="Image" descr="Image">
            <a:extLst>
              <a:ext uri="{FF2B5EF4-FFF2-40B4-BE49-F238E27FC236}">
                <a16:creationId xmlns:a16="http://schemas.microsoft.com/office/drawing/2014/main" id="{C80D27F3-0D68-4639-CD08-7B1CFB07316B}"/>
              </a:ext>
            </a:extLst>
          </p:cNvPr>
          <p:cNvPicPr>
            <a:picLocks/>
          </p:cNvPicPr>
          <p:nvPr/>
        </p:nvPicPr>
        <p:blipFill>
          <a:blip r:embed="rId4"/>
          <a:stretch>
            <a:fillRect/>
          </a:stretch>
        </p:blipFill>
        <p:spPr>
          <a:xfrm flipH="1">
            <a:off x="0" y="-4184"/>
            <a:ext cx="12192000" cy="280409"/>
          </a:xfrm>
          <a:prstGeom prst="rect">
            <a:avLst/>
          </a:prstGeom>
          <a:ln w="12700">
            <a:miter lim="400000"/>
          </a:ln>
        </p:spPr>
      </p:pic>
      <p:sp>
        <p:nvSpPr>
          <p:cNvPr id="14" name="Title 3">
            <a:extLst>
              <a:ext uri="{FF2B5EF4-FFF2-40B4-BE49-F238E27FC236}">
                <a16:creationId xmlns:a16="http://schemas.microsoft.com/office/drawing/2014/main" id="{09162001-26E7-606D-AD97-9B5D6C708DF8}"/>
              </a:ext>
            </a:extLst>
          </p:cNvPr>
          <p:cNvSpPr txBox="1">
            <a:spLocks/>
          </p:cNvSpPr>
          <p:nvPr/>
        </p:nvSpPr>
        <p:spPr>
          <a:xfrm>
            <a:off x="-1" y="257932"/>
            <a:ext cx="12192000" cy="1143000"/>
          </a:xfrm>
          <a:prstGeom prst="rect">
            <a:avLst/>
          </a:prstGeom>
          <a:solidFill>
            <a:schemeClr val="accent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a:latin typeface="Georgia" panose="02040502050405020303" pitchFamily="18" charset="0"/>
              </a:rPr>
              <a:t>Complementarity and Cooperation Forum</a:t>
            </a:r>
          </a:p>
        </p:txBody>
      </p:sp>
      <p:pic>
        <p:nvPicPr>
          <p:cNvPr id="15" name="Image" descr="Image">
            <a:extLst>
              <a:ext uri="{FF2B5EF4-FFF2-40B4-BE49-F238E27FC236}">
                <a16:creationId xmlns:a16="http://schemas.microsoft.com/office/drawing/2014/main" id="{31DAF9A6-13E4-DEBE-0DDE-C8581CA168F0}"/>
              </a:ext>
            </a:extLst>
          </p:cNvPr>
          <p:cNvPicPr>
            <a:picLocks noChangeAspect="1"/>
          </p:cNvPicPr>
          <p:nvPr/>
        </p:nvPicPr>
        <p:blipFill>
          <a:blip r:embed="rId5"/>
          <a:stretch>
            <a:fillRect/>
          </a:stretch>
        </p:blipFill>
        <p:spPr>
          <a:xfrm>
            <a:off x="11539616" y="6038932"/>
            <a:ext cx="504908" cy="505149"/>
          </a:xfrm>
          <a:prstGeom prst="rect">
            <a:avLst/>
          </a:prstGeom>
          <a:ln w="12700">
            <a:miter lim="400000"/>
          </a:ln>
        </p:spPr>
      </p:pic>
      <p:pic>
        <p:nvPicPr>
          <p:cNvPr id="4" name="Picture 3" descr="A blue cover with white text&#10;&#10;AI-generated content may be incorrect.">
            <a:extLst>
              <a:ext uri="{FF2B5EF4-FFF2-40B4-BE49-F238E27FC236}">
                <a16:creationId xmlns:a16="http://schemas.microsoft.com/office/drawing/2014/main" id="{3D132DCF-BCC6-FE95-4CC0-D1EE75F5A48D}"/>
              </a:ext>
            </a:extLst>
          </p:cNvPr>
          <p:cNvPicPr>
            <a:picLocks noChangeAspect="1"/>
          </p:cNvPicPr>
          <p:nvPr/>
        </p:nvPicPr>
        <p:blipFill>
          <a:blip r:embed="rId6"/>
          <a:stretch>
            <a:fillRect/>
          </a:stretch>
        </p:blipFill>
        <p:spPr>
          <a:xfrm>
            <a:off x="704319" y="2249238"/>
            <a:ext cx="3296467" cy="4164194"/>
          </a:xfrm>
          <a:prstGeom prst="rect">
            <a:avLst/>
          </a:prstGeom>
        </p:spPr>
      </p:pic>
    </p:spTree>
    <p:extLst>
      <p:ext uri="{BB962C8B-B14F-4D97-AF65-F5344CB8AC3E}">
        <p14:creationId xmlns:p14="http://schemas.microsoft.com/office/powerpoint/2010/main" val="3673650851"/>
      </p:ext>
    </p:extLst>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2A5F50-ACDD-036C-AE9B-1EDB42F6C6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69104-5DFF-E00D-CF96-95C70E02335B}"/>
              </a:ext>
            </a:extLst>
          </p:cNvPr>
          <p:cNvSpPr>
            <a:spLocks noGrp="1"/>
          </p:cNvSpPr>
          <p:nvPr>
            <p:ph type="title"/>
          </p:nvPr>
        </p:nvSpPr>
        <p:spPr/>
        <p:txBody>
          <a:bodyPr/>
          <a:lstStyle/>
          <a:p>
            <a:r>
              <a:rPr lang="en-GB"/>
              <a:t>I. General Principles</a:t>
            </a:r>
          </a:p>
        </p:txBody>
      </p:sp>
      <p:sp>
        <p:nvSpPr>
          <p:cNvPr id="4" name="Title 3">
            <a:extLst>
              <a:ext uri="{FF2B5EF4-FFF2-40B4-BE49-F238E27FC236}">
                <a16:creationId xmlns:a16="http://schemas.microsoft.com/office/drawing/2014/main" id="{FDBC558F-9298-02E4-9AF5-69516A8922B3}"/>
              </a:ext>
            </a:extLst>
          </p:cNvPr>
          <p:cNvSpPr txBox="1">
            <a:spLocks/>
          </p:cNvSpPr>
          <p:nvPr/>
        </p:nvSpPr>
        <p:spPr>
          <a:xfrm>
            <a:off x="-1" y="272309"/>
            <a:ext cx="12192000" cy="1346648"/>
          </a:xfrm>
          <a:prstGeom prst="rect">
            <a:avLst/>
          </a:prstGeom>
          <a:solidFill>
            <a:schemeClr val="accent1"/>
          </a:solidFill>
          <a:ln w="25400" cap="flat" cmpd="sng"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rmAutofit/>
          </a:bodyPr>
          <a:lstStyle>
            <a:lvl1pPr algn="ctr" defTabSz="914400" rtl="0" eaLnBrk="1" latinLnBrk="0" hangingPunct="1">
              <a:spcBef>
                <a:spcPct val="0"/>
              </a:spcBef>
              <a:buNone/>
              <a:defRPr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en-GB">
                <a:latin typeface="Georgia" panose="02040502050405020303" pitchFamily="18" charset="0"/>
              </a:rPr>
              <a:t>Complementarity and Cooperation Forum</a:t>
            </a:r>
          </a:p>
          <a:p>
            <a:r>
              <a:rPr lang="en-GB" sz="3500" b="1" i="1">
                <a:latin typeface="Georgia" panose="02040502050405020303" pitchFamily="18" charset="0"/>
              </a:rPr>
              <a:t>A tool for national authorities</a:t>
            </a:r>
          </a:p>
        </p:txBody>
      </p:sp>
      <p:sp>
        <p:nvSpPr>
          <p:cNvPr id="6" name="TextBox 5">
            <a:extLst>
              <a:ext uri="{FF2B5EF4-FFF2-40B4-BE49-F238E27FC236}">
                <a16:creationId xmlns:a16="http://schemas.microsoft.com/office/drawing/2014/main" id="{96B13805-30F7-24D5-15D6-4EA4AF129FD5}"/>
              </a:ext>
            </a:extLst>
          </p:cNvPr>
          <p:cNvSpPr txBox="1"/>
          <p:nvPr/>
        </p:nvSpPr>
        <p:spPr>
          <a:xfrm>
            <a:off x="377593" y="1895450"/>
            <a:ext cx="5624585" cy="4185761"/>
          </a:xfrm>
          <a:prstGeom prst="rect">
            <a:avLst/>
          </a:prstGeom>
          <a:noFill/>
        </p:spPr>
        <p:txBody>
          <a:bodyPr wrap="square" lIns="91440" tIns="45720" rIns="91440" bIns="45720" rtlCol="0" anchor="t">
            <a:spAutoFit/>
          </a:bodyPr>
          <a:lstStyle/>
          <a:p>
            <a:r>
              <a:rPr lang="en-GB" sz="3600" b="1"/>
              <a:t>Global Hub for Cooperation</a:t>
            </a:r>
          </a:p>
          <a:p>
            <a:pPr marL="342900" indent="-342900">
              <a:buFont typeface="Arial" panose="020B0604020202020204" pitchFamily="34" charset="0"/>
              <a:buChar char="•"/>
            </a:pPr>
            <a:endParaRPr lang="en-GB" sz="2400" b="1"/>
          </a:p>
          <a:p>
            <a:pPr marL="342900" indent="-342900">
              <a:buFont typeface="Arial" panose="020B0604020202020204" pitchFamily="34" charset="0"/>
              <a:buChar char="•"/>
            </a:pPr>
            <a:r>
              <a:rPr lang="en-GB" sz="2400" b="1" i="1">
                <a:highlight>
                  <a:srgbClr val="F7C052"/>
                </a:highlight>
              </a:rPr>
              <a:t>Community of Practitioners</a:t>
            </a:r>
          </a:p>
          <a:p>
            <a:pPr marL="342900" indent="-342900">
              <a:buFont typeface="Arial" panose="020B0604020202020204" pitchFamily="34" charset="0"/>
              <a:buChar char="•"/>
            </a:pPr>
            <a:endParaRPr lang="en-GB" sz="2400" b="1"/>
          </a:p>
          <a:p>
            <a:pPr marL="342900" indent="-342900">
              <a:buFont typeface="Arial" panose="020B0604020202020204" pitchFamily="34" charset="0"/>
              <a:buChar char="•"/>
            </a:pPr>
            <a:r>
              <a:rPr lang="en-GB" sz="2400">
                <a:latin typeface="Georgia"/>
              </a:rPr>
              <a:t>Unique and holistic interface for information sharing and exchange of expertise</a:t>
            </a:r>
          </a:p>
          <a:p>
            <a:pPr marL="342900" indent="-342900">
              <a:buFont typeface="Arial" panose="020B0604020202020204" pitchFamily="34" charset="0"/>
              <a:buChar char="•"/>
            </a:pPr>
            <a:endParaRPr lang="en-GB" sz="2400">
              <a:latin typeface="Georgia" panose="02040502050405020303" pitchFamily="18" charset="0"/>
            </a:endParaRPr>
          </a:p>
          <a:p>
            <a:pPr marL="342900" indent="-342900">
              <a:buFont typeface="Arial" panose="020B0604020202020204" pitchFamily="34" charset="0"/>
              <a:buChar char="•"/>
            </a:pPr>
            <a:r>
              <a:rPr lang="en-GB" sz="2400">
                <a:latin typeface="Georgia"/>
              </a:rPr>
              <a:t>Fostering synergy between the international and national levels </a:t>
            </a:r>
          </a:p>
          <a:p>
            <a:pPr marL="285115" indent="-285115">
              <a:buFont typeface="Arial" panose="020B0604020202020204" pitchFamily="34" charset="0"/>
              <a:buChar char="•"/>
            </a:pPr>
            <a:endParaRPr lang="en-GB" sz="1400"/>
          </a:p>
        </p:txBody>
      </p:sp>
      <p:pic>
        <p:nvPicPr>
          <p:cNvPr id="3" name="Picture 2">
            <a:extLst>
              <a:ext uri="{FF2B5EF4-FFF2-40B4-BE49-F238E27FC236}">
                <a16:creationId xmlns:a16="http://schemas.microsoft.com/office/drawing/2014/main" id="{61165A3F-9018-168B-A811-9A194C6CB44F}"/>
              </a:ext>
            </a:extLst>
          </p:cNvPr>
          <p:cNvPicPr>
            <a:picLocks noChangeAspect="1"/>
          </p:cNvPicPr>
          <p:nvPr/>
        </p:nvPicPr>
        <p:blipFill>
          <a:blip r:embed="rId3"/>
          <a:stretch>
            <a:fillRect/>
          </a:stretch>
        </p:blipFill>
        <p:spPr>
          <a:xfrm>
            <a:off x="-1" y="6657269"/>
            <a:ext cx="12192000" cy="329184"/>
          </a:xfrm>
          <a:prstGeom prst="rect">
            <a:avLst/>
          </a:prstGeom>
        </p:spPr>
      </p:pic>
      <p:pic>
        <p:nvPicPr>
          <p:cNvPr id="5" name="Image" descr="Image">
            <a:extLst>
              <a:ext uri="{FF2B5EF4-FFF2-40B4-BE49-F238E27FC236}">
                <a16:creationId xmlns:a16="http://schemas.microsoft.com/office/drawing/2014/main" id="{4366F48C-8EDC-41B8-03B2-5AFE785C800B}"/>
              </a:ext>
            </a:extLst>
          </p:cNvPr>
          <p:cNvPicPr>
            <a:picLocks/>
          </p:cNvPicPr>
          <p:nvPr/>
        </p:nvPicPr>
        <p:blipFill>
          <a:blip r:embed="rId4"/>
          <a:stretch>
            <a:fillRect/>
          </a:stretch>
        </p:blipFill>
        <p:spPr>
          <a:xfrm flipH="1">
            <a:off x="0" y="-4184"/>
            <a:ext cx="12192000" cy="280409"/>
          </a:xfrm>
          <a:prstGeom prst="rect">
            <a:avLst/>
          </a:prstGeom>
          <a:ln w="12700">
            <a:miter lim="400000"/>
          </a:ln>
        </p:spPr>
      </p:pic>
      <p:sp>
        <p:nvSpPr>
          <p:cNvPr id="7" name="TextBox 6">
            <a:extLst>
              <a:ext uri="{FF2B5EF4-FFF2-40B4-BE49-F238E27FC236}">
                <a16:creationId xmlns:a16="http://schemas.microsoft.com/office/drawing/2014/main" id="{9328DF5E-3C2E-D928-B163-B3C3C2663667}"/>
              </a:ext>
            </a:extLst>
          </p:cNvPr>
          <p:cNvSpPr txBox="1"/>
          <p:nvPr/>
        </p:nvSpPr>
        <p:spPr>
          <a:xfrm>
            <a:off x="6291424" y="1898600"/>
            <a:ext cx="5624585" cy="4555093"/>
          </a:xfrm>
          <a:prstGeom prst="rect">
            <a:avLst/>
          </a:prstGeom>
          <a:noFill/>
        </p:spPr>
        <p:txBody>
          <a:bodyPr wrap="square" lIns="91440" tIns="45720" rIns="91440" bIns="45720" rtlCol="0" anchor="t">
            <a:spAutoFit/>
          </a:bodyPr>
          <a:lstStyle/>
          <a:p>
            <a:r>
              <a:rPr lang="en-GB" sz="3600" b="1">
                <a:latin typeface="+mn-ea"/>
              </a:rPr>
              <a:t>OTP Support</a:t>
            </a:r>
          </a:p>
          <a:p>
            <a:pPr marL="342900" indent="-342900">
              <a:buFont typeface="Arial" panose="020B0604020202020204" pitchFamily="34" charset="0"/>
              <a:buChar char="•"/>
            </a:pPr>
            <a:endParaRPr lang="en-GB" sz="2400" b="1">
              <a:latin typeface="+mn-ea"/>
            </a:endParaRPr>
          </a:p>
          <a:p>
            <a:pPr marL="342900" indent="-342900">
              <a:buFont typeface="Arial" panose="020B0604020202020204" pitchFamily="34" charset="0"/>
              <a:buChar char="•"/>
            </a:pPr>
            <a:r>
              <a:rPr lang="en-GB" sz="2400">
                <a:latin typeface="Georgia"/>
              </a:rPr>
              <a:t>Deepening baseline understanding across situations of how OTP can support national authorities</a:t>
            </a:r>
          </a:p>
          <a:p>
            <a:pPr marL="342900" indent="-342900">
              <a:buFont typeface="Arial" panose="020B0604020202020204" pitchFamily="34" charset="0"/>
              <a:buChar char="•"/>
            </a:pPr>
            <a:endParaRPr lang="en-GB" sz="2400">
              <a:latin typeface="Georgia" panose="02040502050405020303" pitchFamily="18" charset="0"/>
            </a:endParaRPr>
          </a:p>
          <a:p>
            <a:pPr marL="342900" indent="-342900">
              <a:buFont typeface="Arial" panose="020B0604020202020204" pitchFamily="34" charset="0"/>
              <a:buChar char="•"/>
            </a:pPr>
            <a:r>
              <a:rPr lang="en-GB" sz="2400">
                <a:latin typeface="Georgia"/>
              </a:rPr>
              <a:t>Enable better coordination of efforts on investigations into international crimes, by reducing duplication of effort</a:t>
            </a:r>
          </a:p>
          <a:p>
            <a:pPr marL="342900" indent="-342900">
              <a:buFont typeface="Arial" panose="020B0604020202020204" pitchFamily="34" charset="0"/>
              <a:buChar char="•"/>
            </a:pPr>
            <a:endParaRPr lang="en-GB" sz="2400" b="1">
              <a:latin typeface="+mn-ea"/>
            </a:endParaRPr>
          </a:p>
          <a:p>
            <a:pPr marL="285115" indent="-285115">
              <a:buFont typeface="Arial" panose="020B0604020202020204" pitchFamily="34" charset="0"/>
              <a:buChar char="•"/>
            </a:pPr>
            <a:endParaRPr lang="en-GB" sz="1400">
              <a:latin typeface="+mn-ea"/>
            </a:endParaRPr>
          </a:p>
        </p:txBody>
      </p:sp>
      <p:pic>
        <p:nvPicPr>
          <p:cNvPr id="9" name="Image" descr="Image">
            <a:extLst>
              <a:ext uri="{FF2B5EF4-FFF2-40B4-BE49-F238E27FC236}">
                <a16:creationId xmlns:a16="http://schemas.microsoft.com/office/drawing/2014/main" id="{51FE5D22-5E7A-5E2F-F44D-FA6AFC5ACAF6}"/>
              </a:ext>
            </a:extLst>
          </p:cNvPr>
          <p:cNvPicPr>
            <a:picLocks noChangeAspect="1"/>
          </p:cNvPicPr>
          <p:nvPr/>
        </p:nvPicPr>
        <p:blipFill>
          <a:blip r:embed="rId5"/>
          <a:stretch>
            <a:fillRect/>
          </a:stretch>
        </p:blipFill>
        <p:spPr>
          <a:xfrm>
            <a:off x="11539616" y="6038932"/>
            <a:ext cx="504908" cy="505149"/>
          </a:xfrm>
          <a:prstGeom prst="rect">
            <a:avLst/>
          </a:prstGeom>
          <a:ln w="12700">
            <a:miter lim="400000"/>
          </a:ln>
        </p:spPr>
      </p:pic>
    </p:spTree>
    <p:extLst>
      <p:ext uri="{BB962C8B-B14F-4D97-AF65-F5344CB8AC3E}">
        <p14:creationId xmlns:p14="http://schemas.microsoft.com/office/powerpoint/2010/main" val="1353894804"/>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C9BF04-1B73-8710-1246-168F75375E37}"/>
            </a:ext>
          </a:extLst>
        </p:cNvPr>
        <p:cNvGrpSpPr/>
        <p:nvPr/>
      </p:nvGrpSpPr>
      <p:grpSpPr>
        <a:xfrm>
          <a:off x="0" y="0"/>
          <a:ext cx="0" cy="0"/>
          <a:chOff x="0" y="0"/>
          <a:chExt cx="0" cy="0"/>
        </a:xfrm>
      </p:grpSpPr>
      <p:sp>
        <p:nvSpPr>
          <p:cNvPr id="126" name="Line">
            <a:extLst>
              <a:ext uri="{FF2B5EF4-FFF2-40B4-BE49-F238E27FC236}">
                <a16:creationId xmlns:a16="http://schemas.microsoft.com/office/drawing/2014/main" id="{ED9A9B2A-A059-B40D-7790-726C4B903393}"/>
              </a:ext>
            </a:extLst>
          </p:cNvPr>
          <p:cNvSpPr/>
          <p:nvPr/>
        </p:nvSpPr>
        <p:spPr>
          <a:xfrm flipV="1">
            <a:off x="3400758" y="729853"/>
            <a:ext cx="1" cy="5398294"/>
          </a:xfrm>
          <a:prstGeom prst="line">
            <a:avLst/>
          </a:prstGeom>
          <a:ln w="12700">
            <a:solidFill>
              <a:schemeClr val="accent1"/>
            </a:solidFill>
            <a:miter/>
          </a:ln>
        </p:spPr>
        <p:txBody>
          <a:bodyPr lIns="45719" rIns="45719"/>
          <a:lstStyle/>
          <a:p>
            <a:endParaRPr/>
          </a:p>
        </p:txBody>
      </p:sp>
      <p:pic>
        <p:nvPicPr>
          <p:cNvPr id="3" name="Picture 2">
            <a:extLst>
              <a:ext uri="{FF2B5EF4-FFF2-40B4-BE49-F238E27FC236}">
                <a16:creationId xmlns:a16="http://schemas.microsoft.com/office/drawing/2014/main" id="{63CF8C40-2638-B2E7-3345-32486D935896}"/>
              </a:ext>
            </a:extLst>
          </p:cNvPr>
          <p:cNvPicPr>
            <a:picLocks noChangeAspect="1"/>
          </p:cNvPicPr>
          <p:nvPr/>
        </p:nvPicPr>
        <p:blipFill>
          <a:blip r:embed="rId3"/>
          <a:stretch>
            <a:fillRect/>
          </a:stretch>
        </p:blipFill>
        <p:spPr>
          <a:xfrm>
            <a:off x="3922374" y="703894"/>
            <a:ext cx="7141266" cy="545169"/>
          </a:xfrm>
          <a:prstGeom prst="rect">
            <a:avLst/>
          </a:prstGeom>
        </p:spPr>
      </p:pic>
      <p:sp>
        <p:nvSpPr>
          <p:cNvPr id="2" name="TextBox 1">
            <a:extLst>
              <a:ext uri="{FF2B5EF4-FFF2-40B4-BE49-F238E27FC236}">
                <a16:creationId xmlns:a16="http://schemas.microsoft.com/office/drawing/2014/main" id="{E8B99F78-1840-F128-8104-D20080FC3491}"/>
              </a:ext>
            </a:extLst>
          </p:cNvPr>
          <p:cNvSpPr txBox="1"/>
          <p:nvPr/>
        </p:nvSpPr>
        <p:spPr>
          <a:xfrm>
            <a:off x="4015165" y="2451411"/>
            <a:ext cx="7835925" cy="58477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20" rIns="45719" bIns="45720" anchor="t">
            <a:spAutoFit/>
          </a:bodyPr>
          <a:lstStyle>
            <a:lvl1pPr>
              <a:defRPr sz="3200" cap="all">
                <a:solidFill>
                  <a:srgbClr val="203864"/>
                </a:solidFill>
                <a:latin typeface="Georgia"/>
                <a:ea typeface="Georgia"/>
                <a:cs typeface="Georgia"/>
                <a:sym typeface="Georgia"/>
              </a:defRPr>
            </a:lvl1pPr>
          </a:lstStyle>
          <a:p>
            <a:r>
              <a:rPr lang="en-US" b="1" spc="-150">
                <a:solidFill>
                  <a:schemeClr val="accent1">
                    <a:lumMod val="50000"/>
                  </a:schemeClr>
                </a:solidFill>
                <a:ea typeface="+mn-ea"/>
              </a:rPr>
              <a:t>Thank you for your attention</a:t>
            </a:r>
          </a:p>
        </p:txBody>
      </p:sp>
      <p:pic>
        <p:nvPicPr>
          <p:cNvPr id="6" name="Image" descr="Image">
            <a:extLst>
              <a:ext uri="{FF2B5EF4-FFF2-40B4-BE49-F238E27FC236}">
                <a16:creationId xmlns:a16="http://schemas.microsoft.com/office/drawing/2014/main" id="{2F13316F-DB79-7403-4315-A1A880BC19C4}"/>
              </a:ext>
            </a:extLst>
          </p:cNvPr>
          <p:cNvPicPr>
            <a:picLocks noChangeAspect="1"/>
          </p:cNvPicPr>
          <p:nvPr/>
        </p:nvPicPr>
        <p:blipFill>
          <a:blip r:embed="rId4"/>
          <a:stretch>
            <a:fillRect/>
          </a:stretch>
        </p:blipFill>
        <p:spPr>
          <a:xfrm>
            <a:off x="1030030" y="971866"/>
            <a:ext cx="1487745" cy="1488456"/>
          </a:xfrm>
          <a:prstGeom prst="rect">
            <a:avLst/>
          </a:prstGeom>
          <a:ln w="12700">
            <a:miter lim="400000"/>
          </a:ln>
        </p:spPr>
      </p:pic>
      <p:pic>
        <p:nvPicPr>
          <p:cNvPr id="4" name="Image" descr="Image">
            <a:extLst>
              <a:ext uri="{FF2B5EF4-FFF2-40B4-BE49-F238E27FC236}">
                <a16:creationId xmlns:a16="http://schemas.microsoft.com/office/drawing/2014/main" id="{B625CD25-936E-EA13-91F4-964F492B0E50}"/>
              </a:ext>
            </a:extLst>
          </p:cNvPr>
          <p:cNvPicPr>
            <a:picLocks/>
          </p:cNvPicPr>
          <p:nvPr/>
        </p:nvPicPr>
        <p:blipFill>
          <a:blip r:embed="rId5"/>
          <a:stretch>
            <a:fillRect/>
          </a:stretch>
        </p:blipFill>
        <p:spPr>
          <a:xfrm flipH="1">
            <a:off x="0" y="-4184"/>
            <a:ext cx="12192000" cy="280409"/>
          </a:xfrm>
          <a:prstGeom prst="rect">
            <a:avLst/>
          </a:prstGeom>
          <a:ln w="12700">
            <a:miter lim="400000"/>
          </a:ln>
        </p:spPr>
      </p:pic>
      <p:sp>
        <p:nvSpPr>
          <p:cNvPr id="7" name="TextBox 6">
            <a:extLst>
              <a:ext uri="{FF2B5EF4-FFF2-40B4-BE49-F238E27FC236}">
                <a16:creationId xmlns:a16="http://schemas.microsoft.com/office/drawing/2014/main" id="{73AD33D5-A015-3B71-4280-7CCA231D78DD}"/>
              </a:ext>
            </a:extLst>
          </p:cNvPr>
          <p:cNvSpPr txBox="1"/>
          <p:nvPr/>
        </p:nvSpPr>
        <p:spPr>
          <a:xfrm>
            <a:off x="4015165" y="4238534"/>
            <a:ext cx="6155506" cy="101566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chemeClr val="accent1">
                    <a:lumMod val="50000"/>
                  </a:schemeClr>
                </a:solidFill>
                <a:latin typeface="Georgia" panose="02040502050405020303" pitchFamily="18" charset="0"/>
              </a:rPr>
              <a:t>Security and protection Unit</a:t>
            </a:r>
            <a:r>
              <a:rPr lang="en-US" sz="2000">
                <a:solidFill>
                  <a:schemeClr val="accent1">
                    <a:lumMod val="50000"/>
                  </a:schemeClr>
                </a:solidFill>
                <a:latin typeface="Georgia" panose="02040502050405020303" pitchFamily="18" charset="0"/>
              </a:rPr>
              <a:t> &amp;</a:t>
            </a:r>
          </a:p>
          <a:p>
            <a:r>
              <a:rPr lang="en-US" sz="2000" b="1">
                <a:solidFill>
                  <a:schemeClr val="accent1">
                    <a:lumMod val="50000"/>
                  </a:schemeClr>
                </a:solidFill>
                <a:latin typeface="Georgia" panose="02040502050405020303" pitchFamily="18" charset="0"/>
              </a:rPr>
              <a:t>External Affairs Unit</a:t>
            </a:r>
          </a:p>
          <a:p>
            <a:r>
              <a:rPr lang="en-US" sz="2000">
                <a:solidFill>
                  <a:schemeClr val="accent1">
                    <a:lumMod val="50000"/>
                  </a:schemeClr>
                </a:solidFill>
                <a:latin typeface="Georgia" panose="02040502050405020303" pitchFamily="18" charset="0"/>
              </a:rPr>
              <a:t>Office of the Prosecutor</a:t>
            </a:r>
          </a:p>
        </p:txBody>
      </p:sp>
    </p:spTree>
    <p:extLst>
      <p:ext uri="{BB962C8B-B14F-4D97-AF65-F5344CB8AC3E}">
        <p14:creationId xmlns:p14="http://schemas.microsoft.com/office/powerpoint/2010/main" val="1669058585"/>
      </p:ext>
    </p:extLst>
  </p:cSld>
  <p:clrMapOvr>
    <a:masterClrMapping/>
  </p:clrMapOvr>
  <p:transition spd="slow">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EE3E19B4F4733429605C164381F2DB4" ma:contentTypeVersion="15" ma:contentTypeDescription="Create a new document." ma:contentTypeScope="" ma:versionID="c5e50d19de9b9b936773e4eaf793963a">
  <xsd:schema xmlns:xsd="http://www.w3.org/2001/XMLSchema" xmlns:xs="http://www.w3.org/2001/XMLSchema" xmlns:p="http://schemas.microsoft.com/office/2006/metadata/properties" xmlns:ns2="37c7df0f-670c-4ddb-8f58-99934ba45150" xmlns:ns3="e98680d3-b61c-4da6-babf-18771a288e0e" targetNamespace="http://schemas.microsoft.com/office/2006/metadata/properties" ma:root="true" ma:fieldsID="ecf81c009630c265dca929f793b564b9" ns2:_="" ns3:_="">
    <xsd:import namespace="37c7df0f-670c-4ddb-8f58-99934ba45150"/>
    <xsd:import namespace="e98680d3-b61c-4da6-babf-18771a288e0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7c7df0f-670c-4ddb-8f58-99934ba4515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1eeae3a6-eebb-42cb-ad9b-bbfc317a2c78"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98680d3-b61c-4da6-babf-18771a288e0e"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fa1f2b47-1d80-46e3-b8e0-2081a99d2140}" ma:internalName="TaxCatchAll" ma:showField="CatchAllData" ma:web="e98680d3-b61c-4da6-babf-18771a288e0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e98680d3-b61c-4da6-babf-18771a288e0e" xsi:nil="true"/>
    <lcf76f155ced4ddcb4097134ff3c332f xmlns="37c7df0f-670c-4ddb-8f58-99934ba4515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6A3E5AF-3BCC-4019-84C1-8974C5435808}">
  <ds:schemaRefs>
    <ds:schemaRef ds:uri="37c7df0f-670c-4ddb-8f58-99934ba45150"/>
    <ds:schemaRef ds:uri="e98680d3-b61c-4da6-babf-18771a288e0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19A5D504-A31C-42AE-B0ED-33E6A27540D5}">
  <ds:schemaRefs>
    <ds:schemaRef ds:uri="37c7df0f-670c-4ddb-8f58-99934ba45150"/>
    <ds:schemaRef ds:uri="e98680d3-b61c-4da6-babf-18771a288e0e"/>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BA841CE1-EC46-4519-95BA-8BE2FA438638}">
  <ds:schemaRefs>
    <ds:schemaRef ds:uri="http://schemas.microsoft.com/sharepoint/v3/contenttype/forms"/>
  </ds:schemaRefs>
</ds:datastoreItem>
</file>

<file path=docMetadata/LabelInfo.xml><?xml version="1.0" encoding="utf-8"?>
<clbl:labelList xmlns:clbl="http://schemas.microsoft.com/office/2020/mipLabelMetadata">
  <clbl:label id="{da0e285e-1842-4884-832f-885dd424d91e}" enabled="1" method="Standard" siteId="{3f478d65-1b9b-4caa-a123-7430e9bf86b3}" removed="0"/>
</clbl:labelList>
</file>

<file path=docProps/app.xml><?xml version="1.0" encoding="utf-8"?>
<Properties xmlns="http://schemas.openxmlformats.org/officeDocument/2006/extended-properties" xmlns:vt="http://schemas.openxmlformats.org/officeDocument/2006/docPropsVTypes">
  <Template>office theme</Template>
  <TotalTime>0</TotalTime>
  <Words>1089</Words>
  <Application>Microsoft Office PowerPoint</Application>
  <PresentationFormat>Widescreen</PresentationFormat>
  <Paragraphs>69</Paragraphs>
  <Slides>6</Slides>
  <Notes>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6</vt:i4>
      </vt:variant>
    </vt:vector>
  </HeadingPairs>
  <TitlesOfParts>
    <vt:vector size="14" baseType="lpstr">
      <vt:lpstr>Aptos</vt:lpstr>
      <vt:lpstr>Aptos Display</vt:lpstr>
      <vt:lpstr>Arial</vt:lpstr>
      <vt:lpstr>Calibri</vt:lpstr>
      <vt:lpstr>Calibri Light</vt:lpstr>
      <vt:lpstr>Georgia</vt:lpstr>
      <vt:lpstr>office theme</vt:lpstr>
      <vt:lpstr>1_Office Theme</vt:lpstr>
      <vt:lpstr>Structured ENGAGEMENT ON SECURITY AND PROTECTION OF WITNESS     </vt:lpstr>
      <vt:lpstr>Why Witness Security and Protection Matters</vt:lpstr>
      <vt:lpstr>PowerPoint Presentation</vt:lpstr>
      <vt:lpstr>PowerPoint Presentation</vt:lpstr>
      <vt:lpstr>I. General Principles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Uthman, Opeyemi</dc:creator>
  <cp:lastModifiedBy>Uthman, Opeyemi</cp:lastModifiedBy>
  <cp:revision>3</cp:revision>
  <dcterms:created xsi:type="dcterms:W3CDTF">2025-11-25T11:20:46Z</dcterms:created>
  <dcterms:modified xsi:type="dcterms:W3CDTF">2026-07-03T13:31:31Z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0x0101008EE3E19B4F4733429605C164381F2DB4</vt:lpwstr>
  </property>
  <property fmtid="{D5CDD505-2E9C-101B-9397-08002B2CF9AE}" pid="3" name="ClassificationContentMarkingHeaderLocations">
    <vt:lpwstr>office theme:8</vt:lpwstr>
  </property>
  <property fmtid="{D5CDD505-2E9C-101B-9397-08002B2CF9AE}" pid="4" name="ClassificationContentMarkingHeaderText">
    <vt:lpwstr>[ICC] RESTRICTED</vt:lpwstr>
  </property>
  <property fmtid="{D5CDD505-2E9C-101B-9397-08002B2CF9AE}" pid="5" name="MediaServiceImageTags">
    <vt:lpwstr/>
  </property>
</Properties>
</file>